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7" r:id="rId7"/>
    <p:sldId id="270" r:id="rId8"/>
    <p:sldId id="269" r:id="rId9"/>
    <p:sldId id="268" r:id="rId10"/>
    <p:sldId id="262" r:id="rId11"/>
    <p:sldId id="261" r:id="rId12"/>
    <p:sldId id="266" r:id="rId13"/>
    <p:sldId id="263" r:id="rId14"/>
  </p:sldIdLst>
  <p:sldSz cx="14630400" cy="8229600"/>
  <p:notesSz cx="8229600" cy="14630400"/>
  <p:embeddedFontLst>
    <p:embeddedFont>
      <p:font typeface="Inter" panose="020B0604020202020204" charset="0"/>
      <p:regular r:id="rId16"/>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C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4" d="100"/>
          <a:sy n="54" d="100"/>
        </p:scale>
        <p:origin x="71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ndri\Documents\Progetto_exce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ndri\Documents\Progetto_exce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ndri\Documents\Progetto_excel.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noProof="0" dirty="0"/>
              <a:t>C</a:t>
            </a:r>
            <a:r>
              <a:rPr lang="it-IT" baseline="0" noProof="0" dirty="0"/>
              <a:t> - SSE - AVX - OPENMP</a:t>
            </a:r>
            <a:endParaRPr lang="it-IT" noProof="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6"/>
            </a:solidFill>
            <a:ln>
              <a:noFill/>
            </a:ln>
            <a:effectLst/>
          </c:spPr>
          <c:invertIfNegative val="0"/>
          <c:cat>
            <c:strRef>
              <c:f>Foglio1!$L$9:$N$9</c:f>
              <c:strCache>
                <c:ptCount val="3"/>
                <c:pt idx="0">
                  <c:v>C + Assembly x86-32+SSE</c:v>
                </c:pt>
                <c:pt idx="1">
                  <c:v>C + Assembly x86-64+AVX</c:v>
                </c:pt>
                <c:pt idx="2">
                  <c:v>C + Assembly x86-64+AVX + OpenMP</c:v>
                </c:pt>
              </c:strCache>
            </c:strRef>
          </c:cat>
          <c:val>
            <c:numRef>
              <c:f>Foglio1!$L$10:$N$10</c:f>
              <c:numCache>
                <c:formatCode>General</c:formatCode>
                <c:ptCount val="3"/>
                <c:pt idx="0">
                  <c:v>1.6839999999999999</c:v>
                </c:pt>
                <c:pt idx="1">
                  <c:v>2.5270000000000001</c:v>
                </c:pt>
                <c:pt idx="2">
                  <c:v>1.758</c:v>
                </c:pt>
              </c:numCache>
            </c:numRef>
          </c:val>
          <c:extLst>
            <c:ext xmlns:c16="http://schemas.microsoft.com/office/drawing/2014/chart" uri="{C3380CC4-5D6E-409C-BE32-E72D297353CC}">
              <c16:uniqueId val="{00000000-2B4F-4744-9A20-5D6E755E1A1B}"/>
            </c:ext>
          </c:extLst>
        </c:ser>
        <c:dLbls>
          <c:showLegendKey val="0"/>
          <c:showVal val="0"/>
          <c:showCatName val="0"/>
          <c:showSerName val="0"/>
          <c:showPercent val="0"/>
          <c:showBubbleSize val="0"/>
        </c:dLbls>
        <c:gapWidth val="219"/>
        <c:overlap val="-27"/>
        <c:axId val="131574175"/>
        <c:axId val="131575135"/>
      </c:barChart>
      <c:catAx>
        <c:axId val="1315741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31575135"/>
        <c:crosses val="autoZero"/>
        <c:auto val="1"/>
        <c:lblAlgn val="ctr"/>
        <c:lblOffset val="100"/>
        <c:noMultiLvlLbl val="0"/>
      </c:catAx>
      <c:valAx>
        <c:axId val="1315751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31574175"/>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r>
              <a:rPr lang="it-IT" noProof="0" dirty="0"/>
              <a:t>Temp</a:t>
            </a:r>
            <a:r>
              <a:rPr lang="it-IT" baseline="0" noProof="0" dirty="0"/>
              <a:t>o di esecuzione C - AVX - OPENMP</a:t>
            </a:r>
            <a:endParaRPr lang="it-IT" noProof="0" dirty="0"/>
          </a:p>
        </c:rich>
      </c:tx>
      <c:overlay val="0"/>
      <c:spPr>
        <a:noFill/>
        <a:ln>
          <a:noFill/>
        </a:ln>
        <a:effectLst/>
      </c:spPr>
      <c:txPr>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endParaRPr lang="it-IT"/>
        </a:p>
      </c:txPr>
    </c:title>
    <c:autoTitleDeleted val="0"/>
    <c:plotArea>
      <c:layout>
        <c:manualLayout>
          <c:layoutTarget val="inner"/>
          <c:xMode val="edge"/>
          <c:yMode val="edge"/>
          <c:x val="7.2969816272965879E-2"/>
          <c:y val="5.0925925925925923E-2"/>
          <c:w val="0.8964746281714786"/>
          <c:h val="0.84204505686789155"/>
        </c:manualLayout>
      </c:layout>
      <c:barChart>
        <c:barDir val="col"/>
        <c:grouping val="clustered"/>
        <c:varyColors val="0"/>
        <c:ser>
          <c:idx val="0"/>
          <c:order val="0"/>
          <c:tx>
            <c:v>C 64</c:v>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it-IT"/>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val>
            <c:numRef>
              <c:f>Foglio1!$F$9</c:f>
              <c:numCache>
                <c:formatCode>General</c:formatCode>
                <c:ptCount val="1"/>
                <c:pt idx="0">
                  <c:v>7.8310000000000004</c:v>
                </c:pt>
              </c:numCache>
            </c:numRef>
          </c:val>
          <c:extLst>
            <c:ext xmlns:c16="http://schemas.microsoft.com/office/drawing/2014/chart" uri="{C3380CC4-5D6E-409C-BE32-E72D297353CC}">
              <c16:uniqueId val="{00000000-CA44-470C-AB7A-43E044175D8C}"/>
            </c:ext>
          </c:extLst>
        </c:ser>
        <c:ser>
          <c:idx val="1"/>
          <c:order val="1"/>
          <c:tx>
            <c:v>Assembly x86-64+AVX</c:v>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it-IT"/>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val>
            <c:numRef>
              <c:f>Foglio1!$F$10</c:f>
              <c:numCache>
                <c:formatCode>General</c:formatCode>
                <c:ptCount val="1"/>
                <c:pt idx="0">
                  <c:v>2.5270000000000001</c:v>
                </c:pt>
              </c:numCache>
            </c:numRef>
          </c:val>
          <c:extLst>
            <c:ext xmlns:c16="http://schemas.microsoft.com/office/drawing/2014/chart" uri="{C3380CC4-5D6E-409C-BE32-E72D297353CC}">
              <c16:uniqueId val="{00000001-CA44-470C-AB7A-43E044175D8C}"/>
            </c:ext>
          </c:extLst>
        </c:ser>
        <c:ser>
          <c:idx val="2"/>
          <c:order val="2"/>
          <c:tx>
            <c:v>OpenMP</c:v>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it-IT"/>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val>
            <c:numRef>
              <c:f>Foglio1!$F$11</c:f>
              <c:numCache>
                <c:formatCode>General</c:formatCode>
                <c:ptCount val="1"/>
                <c:pt idx="0">
                  <c:v>1.758</c:v>
                </c:pt>
              </c:numCache>
            </c:numRef>
          </c:val>
          <c:extLst>
            <c:ext xmlns:c16="http://schemas.microsoft.com/office/drawing/2014/chart" uri="{C3380CC4-5D6E-409C-BE32-E72D297353CC}">
              <c16:uniqueId val="{00000002-CA44-470C-AB7A-43E044175D8C}"/>
            </c:ext>
          </c:extLst>
        </c:ser>
        <c:dLbls>
          <c:dLblPos val="inEnd"/>
          <c:showLegendKey val="0"/>
          <c:showVal val="1"/>
          <c:showCatName val="0"/>
          <c:showSerName val="0"/>
          <c:showPercent val="0"/>
          <c:showBubbleSize val="0"/>
        </c:dLbls>
        <c:gapWidth val="199"/>
        <c:axId val="1082780239"/>
        <c:axId val="1082781679"/>
      </c:barChart>
      <c:catAx>
        <c:axId val="1082780239"/>
        <c:scaling>
          <c:orientation val="minMax"/>
        </c:scaling>
        <c:delete val="1"/>
        <c:axPos val="b"/>
        <c:numFmt formatCode="General" sourceLinked="1"/>
        <c:majorTickMark val="none"/>
        <c:minorTickMark val="none"/>
        <c:tickLblPos val="nextTo"/>
        <c:crossAx val="1082781679"/>
        <c:crosses val="autoZero"/>
        <c:auto val="0"/>
        <c:lblAlgn val="ctr"/>
        <c:lblOffset val="100"/>
        <c:noMultiLvlLbl val="0"/>
      </c:catAx>
      <c:valAx>
        <c:axId val="1082781679"/>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08278023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r>
              <a:rPr lang="it-IT" noProof="0" dirty="0"/>
              <a:t>C</a:t>
            </a:r>
            <a:r>
              <a:rPr lang="it-IT" baseline="0" noProof="0" dirty="0"/>
              <a:t> con le varie ottimizzazioni assembly</a:t>
            </a:r>
            <a:endParaRPr lang="it-IT" noProof="0" dirty="0"/>
          </a:p>
        </c:rich>
      </c:tx>
      <c:layout>
        <c:manualLayout>
          <c:xMode val="edge"/>
          <c:yMode val="edge"/>
          <c:x val="0.25582568931460886"/>
          <c:y val="5.1383351233994054E-2"/>
        </c:manualLayout>
      </c:layout>
      <c:overlay val="0"/>
      <c:spPr>
        <a:noFill/>
        <a:ln>
          <a:noFill/>
        </a:ln>
        <a:effectLst/>
      </c:spPr>
      <c:txPr>
        <a:bodyPr rot="0" spcFirstLastPara="1" vertOverflow="ellipsis" vert="horz" wrap="square" anchor="ctr" anchorCtr="1"/>
        <a:lstStyle/>
        <a:p>
          <a:pPr>
            <a:defRPr sz="1400" b="0" i="0" u="none" strike="noStrike" kern="1200" cap="none" spc="20" baseline="0">
              <a:solidFill>
                <a:schemeClr val="dk1">
                  <a:lumMod val="50000"/>
                  <a:lumOff val="50000"/>
                </a:schemeClr>
              </a:solidFill>
              <a:latin typeface="+mn-lt"/>
              <a:ea typeface="+mn-ea"/>
              <a:cs typeface="+mn-cs"/>
            </a:defRPr>
          </a:pPr>
          <a:endParaRPr lang="it-IT"/>
        </a:p>
      </c:txPr>
    </c:title>
    <c:autoTitleDeleted val="0"/>
    <c:plotArea>
      <c:layout>
        <c:manualLayout>
          <c:layoutTarget val="inner"/>
          <c:xMode val="edge"/>
          <c:yMode val="edge"/>
          <c:x val="2.593116454502593E-2"/>
          <c:y val="0.18088300220750553"/>
          <c:w val="0.94813767090994816"/>
          <c:h val="0.71263457961794507"/>
        </c:manualLayout>
      </c:layout>
      <c:lineChart>
        <c:grouping val="stacked"/>
        <c:varyColors val="0"/>
        <c:ser>
          <c:idx val="0"/>
          <c:order val="0"/>
          <c:spPr>
            <a:ln w="22225" cap="rnd" cmpd="sng" algn="ctr">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it-I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35000"/>
                          <a:lumOff val="65000"/>
                        </a:schemeClr>
                      </a:solidFill>
                    </a:ln>
                    <a:effectLst/>
                  </c:spPr>
                </c15:leaderLines>
              </c:ext>
            </c:extLst>
          </c:dLbls>
          <c:cat>
            <c:strRef>
              <c:f>Foglio1!$J$6:$N$6</c:f>
              <c:strCache>
                <c:ptCount val="5"/>
                <c:pt idx="0">
                  <c:v>c</c:v>
                </c:pt>
                <c:pt idx="1">
                  <c:v>rama</c:v>
                </c:pt>
                <c:pt idx="2">
                  <c:v>rama+dist</c:v>
                </c:pt>
                <c:pt idx="3">
                  <c:v>rama+dist+norma</c:v>
                </c:pt>
                <c:pt idx="4">
                  <c:v>completa</c:v>
                </c:pt>
              </c:strCache>
            </c:strRef>
          </c:cat>
          <c:val>
            <c:numRef>
              <c:f>Foglio1!$J$7:$N$7</c:f>
              <c:numCache>
                <c:formatCode>General</c:formatCode>
                <c:ptCount val="5"/>
                <c:pt idx="0">
                  <c:v>7.8159999999999998</c:v>
                </c:pt>
                <c:pt idx="1">
                  <c:v>8.0359999999999996</c:v>
                </c:pt>
                <c:pt idx="2">
                  <c:v>2.052</c:v>
                </c:pt>
                <c:pt idx="3">
                  <c:v>1.762</c:v>
                </c:pt>
                <c:pt idx="4">
                  <c:v>1.6839999999999999</c:v>
                </c:pt>
              </c:numCache>
            </c:numRef>
          </c:val>
          <c:smooth val="0"/>
          <c:extLst>
            <c:ext xmlns:c16="http://schemas.microsoft.com/office/drawing/2014/chart" uri="{C3380CC4-5D6E-409C-BE32-E72D297353CC}">
              <c16:uniqueId val="{00000000-3274-46EF-95EC-2FCB505E07F7}"/>
            </c:ext>
          </c:extLst>
        </c:ser>
        <c:dLbls>
          <c:dLblPos val="ctr"/>
          <c:showLegendKey val="0"/>
          <c:showVal val="1"/>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1813588063"/>
        <c:axId val="1813589503"/>
      </c:lineChart>
      <c:catAx>
        <c:axId val="1813588063"/>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it-IT"/>
          </a:p>
        </c:txPr>
        <c:crossAx val="1813589503"/>
        <c:crosses val="autoZero"/>
        <c:auto val="1"/>
        <c:lblAlgn val="ctr"/>
        <c:lblOffset val="100"/>
        <c:noMultiLvlLbl val="0"/>
      </c:catAx>
      <c:valAx>
        <c:axId val="1813589503"/>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dk1">
                    <a:lumMod val="65000"/>
                    <a:lumOff val="35000"/>
                  </a:schemeClr>
                </a:solidFill>
                <a:latin typeface="+mn-lt"/>
                <a:ea typeface="+mn-ea"/>
                <a:cs typeface="+mn-cs"/>
              </a:defRPr>
            </a:pPr>
            <a:endParaRPr lang="it-IT"/>
          </a:p>
        </c:txPr>
        <c:crossAx val="1813588063"/>
        <c:crosses val="autoZero"/>
        <c:crossBetween val="between"/>
      </c:valAx>
      <c:spPr>
        <a:gradFill>
          <a:gsLst>
            <a:gs pos="100000">
              <a:schemeClr val="lt1">
                <a:lumMod val="95000"/>
              </a:schemeClr>
            </a:gs>
            <a:gs pos="0">
              <a:schemeClr val="lt1"/>
            </a:gs>
          </a:gsLst>
          <a:lin ang="5400000" scaled="0"/>
        </a:grad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solidFill>
      <a:schemeClr val="lt1"/>
    </a:solid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900"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400"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900" kern="1200" spc="20" baseline="0"/>
  </cs:valueAxis>
  <cs:wall>
    <cs:lnRef idx="0"/>
    <cs:fillRef idx="0"/>
    <cs:effectRef idx="0"/>
    <cs:fontRef idx="minor">
      <a:schemeClr val="dk1"/>
    </cs:fontRef>
  </cs:wall>
</cs:chartStyle>
</file>

<file path=ppt/media/image1.png>
</file>

<file path=ppt/media/image10.png>
</file>

<file path=ppt/media/image11.png>
</file>

<file path=ppt/media/image12.sv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5644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10">
          <a:fgClr>
            <a:schemeClr val="accent1"/>
          </a:fgClr>
          <a:bgClr>
            <a:schemeClr val="bg1"/>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sv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15635" y="2749011"/>
            <a:ext cx="10141528" cy="3005430"/>
          </a:xfrm>
          <a:prstGeom prst="rect">
            <a:avLst/>
          </a:prstGeom>
          <a:noFill/>
          <a:ln/>
        </p:spPr>
        <p:txBody>
          <a:bodyPr wrap="square" lIns="0" tIns="0" rIns="0" bIns="0" rtlCol="0" anchor="t"/>
          <a:lstStyle/>
          <a:p>
            <a:pPr marL="0" indent="0">
              <a:lnSpc>
                <a:spcPts val="5850"/>
              </a:lnSpc>
              <a:buNone/>
            </a:pPr>
            <a:r>
              <a:rPr lang="it-IT" sz="4000" b="1" noProof="0" dirty="0">
                <a:solidFill>
                  <a:srgbClr val="000000"/>
                </a:solidFill>
                <a:latin typeface="Petrona Bold" pitchFamily="34" charset="0"/>
                <a:ea typeface="Petrona Bold" pitchFamily="34" charset="-122"/>
                <a:cs typeface="Petrona Bold" pitchFamily="34" charset="-120"/>
              </a:rPr>
              <a:t>PROGETTO DI ARCHITETTURE AVANZATE</a:t>
            </a:r>
          </a:p>
          <a:p>
            <a:pPr marL="0" indent="0">
              <a:lnSpc>
                <a:spcPts val="5850"/>
              </a:lnSpc>
              <a:buNone/>
            </a:pPr>
            <a:r>
              <a:rPr lang="it-IT" sz="4000" b="1" noProof="0" dirty="0">
                <a:solidFill>
                  <a:srgbClr val="000000"/>
                </a:solidFill>
                <a:latin typeface="Petrona Bold" pitchFamily="34" charset="0"/>
                <a:ea typeface="Petrona Bold" pitchFamily="34" charset="-122"/>
                <a:cs typeface="Petrona Bold" pitchFamily="34" charset="-120"/>
              </a:rPr>
              <a:t>DEI SISTEMI DI ELABORAZIONE E PROGRAMMAZIONE:</a:t>
            </a:r>
          </a:p>
          <a:p>
            <a:pPr marL="0" indent="0">
              <a:lnSpc>
                <a:spcPts val="5850"/>
              </a:lnSpc>
              <a:buNone/>
            </a:pPr>
            <a:r>
              <a:rPr lang="it-IT" sz="3600" b="1" noProof="0" dirty="0">
                <a:solidFill>
                  <a:srgbClr val="000000"/>
                </a:solidFill>
                <a:latin typeface="Petrona Bold" pitchFamily="34" charset="0"/>
                <a:ea typeface="Petrona Bold" pitchFamily="34" charset="-122"/>
              </a:rPr>
              <a:t>Predizione struttura terziaria delle proteine </a:t>
            </a:r>
          </a:p>
          <a:p>
            <a:pPr marL="0" indent="0">
              <a:lnSpc>
                <a:spcPts val="5850"/>
              </a:lnSpc>
              <a:buNone/>
            </a:pPr>
            <a:endParaRPr lang="it-IT" sz="4650" noProof="0" dirty="0"/>
          </a:p>
        </p:txBody>
      </p:sp>
      <p:sp>
        <p:nvSpPr>
          <p:cNvPr id="4" name="Text 1"/>
          <p:cNvSpPr/>
          <p:nvPr/>
        </p:nvSpPr>
        <p:spPr>
          <a:xfrm>
            <a:off x="793790" y="4540091"/>
            <a:ext cx="7556421" cy="1814513"/>
          </a:xfrm>
          <a:prstGeom prst="rect">
            <a:avLst/>
          </a:prstGeom>
          <a:noFill/>
          <a:ln/>
        </p:spPr>
        <p:txBody>
          <a:bodyPr wrap="square" lIns="0" tIns="0" rIns="0" bIns="0" rtlCol="0" anchor="t"/>
          <a:lstStyle/>
          <a:p>
            <a:pPr marL="0" indent="0">
              <a:lnSpc>
                <a:spcPts val="2850"/>
              </a:lnSpc>
              <a:buNone/>
            </a:pPr>
            <a:endParaRPr lang="it-IT" sz="1750" noProof="0" dirty="0"/>
          </a:p>
        </p:txBody>
      </p:sp>
      <p:sp>
        <p:nvSpPr>
          <p:cNvPr id="5" name="Shape 2"/>
          <p:cNvSpPr/>
          <p:nvPr/>
        </p:nvSpPr>
        <p:spPr>
          <a:xfrm>
            <a:off x="793790" y="6626662"/>
            <a:ext cx="362903" cy="362903"/>
          </a:xfrm>
          <a:prstGeom prst="roundRect">
            <a:avLst>
              <a:gd name="adj" fmla="val 25194296"/>
            </a:avLst>
          </a:prstGeom>
          <a:noFill/>
          <a:ln w="7620">
            <a:solidFill>
              <a:srgbClr val="FFFFFF"/>
            </a:solidFill>
            <a:prstDash val="solid"/>
          </a:ln>
        </p:spPr>
        <p:txBody>
          <a:bodyPr/>
          <a:lstStyle/>
          <a:p>
            <a:endParaRPr lang="it-IT" noProof="0" dirty="0"/>
          </a:p>
        </p:txBody>
      </p:sp>
      <p:sp>
        <p:nvSpPr>
          <p:cNvPr id="7" name="Text 3"/>
          <p:cNvSpPr/>
          <p:nvPr/>
        </p:nvSpPr>
        <p:spPr>
          <a:xfrm>
            <a:off x="1270040" y="6609755"/>
            <a:ext cx="2068235" cy="396835"/>
          </a:xfrm>
          <a:prstGeom prst="rect">
            <a:avLst/>
          </a:prstGeom>
          <a:noFill/>
          <a:ln/>
        </p:spPr>
        <p:txBody>
          <a:bodyPr wrap="none" lIns="0" tIns="0" rIns="0" bIns="0" rtlCol="0" anchor="t"/>
          <a:lstStyle/>
          <a:p>
            <a:pPr marL="0" indent="0" algn="l">
              <a:lnSpc>
                <a:spcPts val="3100"/>
              </a:lnSpc>
              <a:buNone/>
            </a:pPr>
            <a:endParaRPr lang="it-IT" sz="2200" noProof="0" dirty="0"/>
          </a:p>
        </p:txBody>
      </p:sp>
      <p:sp>
        <p:nvSpPr>
          <p:cNvPr id="9" name="CasellaDiTesto 8">
            <a:extLst>
              <a:ext uri="{FF2B5EF4-FFF2-40B4-BE49-F238E27FC236}">
                <a16:creationId xmlns:a16="http://schemas.microsoft.com/office/drawing/2014/main" id="{0BC0C133-AADD-6456-FEEA-16C1844F140E}"/>
              </a:ext>
            </a:extLst>
          </p:cNvPr>
          <p:cNvSpPr txBox="1"/>
          <p:nvPr/>
        </p:nvSpPr>
        <p:spPr>
          <a:xfrm>
            <a:off x="415635" y="6661458"/>
            <a:ext cx="4514480" cy="1200329"/>
          </a:xfrm>
          <a:prstGeom prst="rect">
            <a:avLst/>
          </a:prstGeom>
          <a:noFill/>
        </p:spPr>
        <p:txBody>
          <a:bodyPr wrap="square" rtlCol="0">
            <a:spAutoFit/>
          </a:bodyPr>
          <a:lstStyle/>
          <a:p>
            <a:r>
              <a:rPr lang="it-IT" sz="2400" b="1" noProof="0" dirty="0">
                <a:latin typeface="Petrona Bold"/>
              </a:rPr>
              <a:t>Gallicchio Vittorio: 263726</a:t>
            </a:r>
          </a:p>
          <a:p>
            <a:r>
              <a:rPr lang="it-IT" sz="2400" b="1" noProof="0" dirty="0">
                <a:latin typeface="Petrona Bold"/>
              </a:rPr>
              <a:t>Tocci Andrea: 263799</a:t>
            </a:r>
          </a:p>
          <a:p>
            <a:r>
              <a:rPr lang="it-IT" sz="2400" b="1" noProof="0" dirty="0">
                <a:latin typeface="Petrona Bold"/>
              </a:rPr>
              <a:t>Toto Andrea: 236065</a:t>
            </a:r>
          </a:p>
        </p:txBody>
      </p:sp>
      <p:pic>
        <p:nvPicPr>
          <p:cNvPr id="10" name="Immagine 3" descr="Immagine che contiene testo, Carattere, schermata, Elementi grafici">
            <a:extLst>
              <a:ext uri="{FF2B5EF4-FFF2-40B4-BE49-F238E27FC236}">
                <a16:creationId xmlns:a16="http://schemas.microsoft.com/office/drawing/2014/main" id="{160B8952-97F7-1C7A-71AA-1F9B75408F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4602" y="131270"/>
            <a:ext cx="5955599" cy="2609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CasellaDiTesto 10">
            <a:extLst>
              <a:ext uri="{FF2B5EF4-FFF2-40B4-BE49-F238E27FC236}">
                <a16:creationId xmlns:a16="http://schemas.microsoft.com/office/drawing/2014/main" id="{108C2F58-AC75-50E9-31FF-E84585950267}"/>
              </a:ext>
            </a:extLst>
          </p:cNvPr>
          <p:cNvSpPr txBox="1"/>
          <p:nvPr/>
        </p:nvSpPr>
        <p:spPr>
          <a:xfrm>
            <a:off x="4930115" y="7706976"/>
            <a:ext cx="5296395" cy="461665"/>
          </a:xfrm>
          <a:prstGeom prst="rect">
            <a:avLst/>
          </a:prstGeom>
          <a:noFill/>
        </p:spPr>
        <p:txBody>
          <a:bodyPr wrap="square" rtlCol="0">
            <a:spAutoFit/>
          </a:bodyPr>
          <a:lstStyle/>
          <a:p>
            <a:r>
              <a:rPr lang="it-IT" sz="2400" b="1" noProof="0" dirty="0">
                <a:latin typeface="Petrona Bold"/>
              </a:rPr>
              <a:t>Anno accademico 2024/2025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1155" y="572810"/>
            <a:ext cx="7801689" cy="1258491"/>
          </a:xfrm>
          <a:prstGeom prst="rect">
            <a:avLst/>
          </a:prstGeom>
          <a:noFill/>
          <a:ln/>
        </p:spPr>
        <p:txBody>
          <a:bodyPr wrap="square" lIns="0" tIns="0" rIns="0" bIns="0" rtlCol="0" anchor="t"/>
          <a:lstStyle/>
          <a:p>
            <a:pPr marL="0" indent="0">
              <a:lnSpc>
                <a:spcPts val="4950"/>
              </a:lnSpc>
              <a:buNone/>
            </a:pPr>
            <a:r>
              <a:rPr lang="it-IT" sz="3950" b="1" noProof="0" dirty="0" err="1">
                <a:solidFill>
                  <a:srgbClr val="000000"/>
                </a:solidFill>
                <a:latin typeface="Petrona Bold" pitchFamily="34" charset="0"/>
                <a:ea typeface="Petrona Bold" pitchFamily="34" charset="-122"/>
                <a:cs typeface="Petrona Bold" pitchFamily="34" charset="-120"/>
              </a:rPr>
              <a:t>OpenMP</a:t>
            </a:r>
            <a:r>
              <a:rPr lang="it-IT" sz="3950" b="1" noProof="0" dirty="0">
                <a:solidFill>
                  <a:srgbClr val="000000"/>
                </a:solidFill>
                <a:latin typeface="Petrona Bold" pitchFamily="34" charset="0"/>
                <a:ea typeface="Petrona Bold" pitchFamily="34" charset="-122"/>
                <a:cs typeface="Petrona Bold" pitchFamily="34" charset="-120"/>
              </a:rPr>
              <a:t>: Parallelismo per Architetture Multicore</a:t>
            </a:r>
            <a:endParaRPr lang="it-IT" sz="3950" noProof="0" dirty="0"/>
          </a:p>
        </p:txBody>
      </p:sp>
      <p:pic>
        <p:nvPicPr>
          <p:cNvPr id="4" name="Image 1" descr="preencoded.png"/>
          <p:cNvPicPr>
            <a:picLocks noChangeAspect="1"/>
          </p:cNvPicPr>
          <p:nvPr/>
        </p:nvPicPr>
        <p:blipFill>
          <a:blip r:embed="rId4"/>
          <a:stretch>
            <a:fillRect/>
          </a:stretch>
        </p:blipFill>
        <p:spPr>
          <a:xfrm>
            <a:off x="671155" y="2118836"/>
            <a:ext cx="479346" cy="479346"/>
          </a:xfrm>
          <a:prstGeom prst="rect">
            <a:avLst/>
          </a:prstGeom>
        </p:spPr>
      </p:pic>
      <p:sp>
        <p:nvSpPr>
          <p:cNvPr id="5" name="Text 1"/>
          <p:cNvSpPr/>
          <p:nvPr/>
        </p:nvSpPr>
        <p:spPr>
          <a:xfrm>
            <a:off x="671155" y="2789873"/>
            <a:ext cx="2516862" cy="314563"/>
          </a:xfrm>
          <a:prstGeom prst="rect">
            <a:avLst/>
          </a:prstGeom>
          <a:noFill/>
          <a:ln/>
        </p:spPr>
        <p:txBody>
          <a:bodyPr wrap="none" lIns="0" tIns="0" rIns="0" bIns="0" rtlCol="0" anchor="t"/>
          <a:lstStyle/>
          <a:p>
            <a:pPr marL="0" indent="0" algn="l">
              <a:lnSpc>
                <a:spcPts val="2450"/>
              </a:lnSpc>
              <a:buNone/>
            </a:pPr>
            <a:r>
              <a:rPr lang="it-IT" sz="2400" b="1" noProof="0" dirty="0" err="1">
                <a:solidFill>
                  <a:srgbClr val="272525"/>
                </a:solidFill>
                <a:latin typeface="Petrona Bold" pitchFamily="34" charset="0"/>
                <a:ea typeface="Petrona Bold" pitchFamily="34" charset="-122"/>
                <a:cs typeface="Petrona Bold" pitchFamily="34" charset="-120"/>
              </a:rPr>
              <a:t>Threads</a:t>
            </a:r>
            <a:endParaRPr lang="it-IT" sz="2400" noProof="0" dirty="0"/>
          </a:p>
        </p:txBody>
      </p:sp>
      <p:sp>
        <p:nvSpPr>
          <p:cNvPr id="6" name="Text 2"/>
          <p:cNvSpPr/>
          <p:nvPr/>
        </p:nvSpPr>
        <p:spPr>
          <a:xfrm>
            <a:off x="671155" y="3219450"/>
            <a:ext cx="3757017" cy="1227296"/>
          </a:xfrm>
          <a:prstGeom prst="rect">
            <a:avLst/>
          </a:prstGeom>
          <a:noFill/>
          <a:ln/>
        </p:spPr>
        <p:txBody>
          <a:bodyPr wrap="square" lIns="0" tIns="0" rIns="0" bIns="0" rtlCol="0" anchor="t"/>
          <a:lstStyle/>
          <a:p>
            <a:pPr marL="0" indent="0" algn="l">
              <a:lnSpc>
                <a:spcPts val="2400"/>
              </a:lnSpc>
              <a:buNone/>
            </a:pPr>
            <a:r>
              <a:rPr lang="it-IT" sz="1700" noProof="0" dirty="0" err="1">
                <a:solidFill>
                  <a:srgbClr val="272525"/>
                </a:solidFill>
                <a:latin typeface="Inter" pitchFamily="34" charset="0"/>
                <a:ea typeface="Inter" pitchFamily="34" charset="-122"/>
                <a:cs typeface="Inter" pitchFamily="34" charset="-120"/>
              </a:rPr>
              <a:t>OpenMP</a:t>
            </a:r>
            <a:r>
              <a:rPr lang="it-IT" sz="1700" noProof="0" dirty="0">
                <a:solidFill>
                  <a:srgbClr val="272525"/>
                </a:solidFill>
                <a:latin typeface="Inter" pitchFamily="34" charset="0"/>
                <a:ea typeface="Inter" pitchFamily="34" charset="-122"/>
                <a:cs typeface="Inter" pitchFamily="34" charset="-120"/>
              </a:rPr>
              <a:t> distribuisce il carico di lavoro tra più thread, ciascuno dei quali esegue un'istanza indipendente del codice su un core del processore.</a:t>
            </a:r>
            <a:endParaRPr lang="it-IT" sz="1700" noProof="0" dirty="0"/>
          </a:p>
        </p:txBody>
      </p:sp>
      <p:pic>
        <p:nvPicPr>
          <p:cNvPr id="7" name="Image 2" descr="preencoded.png"/>
          <p:cNvPicPr>
            <a:picLocks noChangeAspect="1"/>
          </p:cNvPicPr>
          <p:nvPr/>
        </p:nvPicPr>
        <p:blipFill>
          <a:blip r:embed="rId5"/>
          <a:stretch>
            <a:fillRect/>
          </a:stretch>
        </p:blipFill>
        <p:spPr>
          <a:xfrm>
            <a:off x="4715708" y="2118836"/>
            <a:ext cx="479346" cy="479346"/>
          </a:xfrm>
          <a:prstGeom prst="rect">
            <a:avLst/>
          </a:prstGeom>
        </p:spPr>
      </p:pic>
      <p:sp>
        <p:nvSpPr>
          <p:cNvPr id="8" name="Text 3"/>
          <p:cNvSpPr/>
          <p:nvPr/>
        </p:nvSpPr>
        <p:spPr>
          <a:xfrm>
            <a:off x="4715708" y="2789873"/>
            <a:ext cx="2516862" cy="314563"/>
          </a:xfrm>
          <a:prstGeom prst="rect">
            <a:avLst/>
          </a:prstGeom>
          <a:noFill/>
          <a:ln/>
        </p:spPr>
        <p:txBody>
          <a:bodyPr wrap="none" lIns="0" tIns="0" rIns="0" bIns="0" rtlCol="0" anchor="t"/>
          <a:lstStyle/>
          <a:p>
            <a:pPr marL="0" indent="0" algn="l">
              <a:lnSpc>
                <a:spcPts val="2450"/>
              </a:lnSpc>
              <a:buNone/>
            </a:pPr>
            <a:r>
              <a:rPr lang="it-IT" sz="2400" b="1" noProof="0" dirty="0">
                <a:solidFill>
                  <a:srgbClr val="272525"/>
                </a:solidFill>
                <a:latin typeface="Petrona Bold" pitchFamily="34" charset="0"/>
                <a:ea typeface="Petrona Bold" pitchFamily="34" charset="-122"/>
                <a:cs typeface="Petrona Bold" pitchFamily="34" charset="-120"/>
              </a:rPr>
              <a:t>Esecuzione Parallela</a:t>
            </a:r>
            <a:endParaRPr lang="it-IT" sz="2400" noProof="0" dirty="0"/>
          </a:p>
        </p:txBody>
      </p:sp>
      <p:sp>
        <p:nvSpPr>
          <p:cNvPr id="9" name="Text 4"/>
          <p:cNvSpPr/>
          <p:nvPr/>
        </p:nvSpPr>
        <p:spPr>
          <a:xfrm>
            <a:off x="4715708" y="3219450"/>
            <a:ext cx="3757136" cy="1534120"/>
          </a:xfrm>
          <a:prstGeom prst="rect">
            <a:avLst/>
          </a:prstGeom>
          <a:noFill/>
          <a:ln/>
        </p:spPr>
        <p:txBody>
          <a:bodyPr wrap="square" lIns="0" tIns="0" rIns="0" bIns="0" rtlCol="0" anchor="t"/>
          <a:lstStyle/>
          <a:p>
            <a:pPr marL="0" indent="0" algn="l">
              <a:lnSpc>
                <a:spcPts val="2400"/>
              </a:lnSpc>
              <a:buNone/>
            </a:pPr>
            <a:r>
              <a:rPr lang="it-IT" sz="1700" noProof="0" dirty="0">
                <a:solidFill>
                  <a:srgbClr val="272525"/>
                </a:solidFill>
                <a:latin typeface="Inter" pitchFamily="34" charset="0"/>
                <a:ea typeface="Inter" pitchFamily="34" charset="-122"/>
                <a:cs typeface="Inter" pitchFamily="34" charset="-120"/>
              </a:rPr>
              <a:t>L'esecuzione parallela di blocchi di codice permette di sfruttare al meglio la potenza di calcolo dei processori multicore, accelerando i tempi di esecuzione.</a:t>
            </a:r>
            <a:endParaRPr lang="it-IT" sz="1700" noProof="0" dirty="0"/>
          </a:p>
        </p:txBody>
      </p:sp>
      <p:pic>
        <p:nvPicPr>
          <p:cNvPr id="14" name="Elemento grafico 13" descr="Programmatore (maschile) contorno">
            <a:extLst>
              <a:ext uri="{FF2B5EF4-FFF2-40B4-BE49-F238E27FC236}">
                <a16:creationId xmlns:a16="http://schemas.microsoft.com/office/drawing/2014/main" id="{E983E4B5-EE07-A300-222F-B647B242A58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69750" y="5261850"/>
            <a:ext cx="914400" cy="914400"/>
          </a:xfrm>
          <a:prstGeom prst="rect">
            <a:avLst/>
          </a:prstGeom>
        </p:spPr>
      </p:pic>
      <p:sp>
        <p:nvSpPr>
          <p:cNvPr id="15" name="Text 4">
            <a:extLst>
              <a:ext uri="{FF2B5EF4-FFF2-40B4-BE49-F238E27FC236}">
                <a16:creationId xmlns:a16="http://schemas.microsoft.com/office/drawing/2014/main" id="{5B6AB6B1-4B65-56AF-7546-3ACDA422A289}"/>
              </a:ext>
            </a:extLst>
          </p:cNvPr>
          <p:cNvSpPr/>
          <p:nvPr/>
        </p:nvSpPr>
        <p:spPr>
          <a:xfrm>
            <a:off x="669750" y="5125166"/>
            <a:ext cx="8165492" cy="1326974"/>
          </a:xfrm>
          <a:prstGeom prst="rect">
            <a:avLst/>
          </a:prstGeom>
          <a:noFill/>
          <a:ln/>
        </p:spPr>
        <p:txBody>
          <a:bodyPr wrap="square" lIns="0" tIns="0" rIns="0" bIns="0" rtlCol="0" anchor="t"/>
          <a:lstStyle/>
          <a:p>
            <a:pPr marL="0" indent="0" algn="l">
              <a:lnSpc>
                <a:spcPts val="2400"/>
              </a:lnSpc>
              <a:buNone/>
            </a:pPr>
            <a:r>
              <a:rPr lang="it-IT" sz="2000" noProof="0" dirty="0">
                <a:solidFill>
                  <a:srgbClr val="272525"/>
                </a:solidFill>
                <a:latin typeface="Inter" pitchFamily="34" charset="0"/>
                <a:ea typeface="Inter" pitchFamily="34" charset="-122"/>
                <a:cs typeface="Inter" pitchFamily="34" charset="-120"/>
              </a:rPr>
              <a:t>               Le direttive </a:t>
            </a:r>
            <a:r>
              <a:rPr lang="it-IT" sz="2000" noProof="0" dirty="0" err="1">
                <a:solidFill>
                  <a:srgbClr val="272525"/>
                </a:solidFill>
                <a:latin typeface="Inter" pitchFamily="34" charset="0"/>
                <a:ea typeface="Inter" pitchFamily="34" charset="-122"/>
                <a:cs typeface="Inter" pitchFamily="34" charset="-120"/>
              </a:rPr>
              <a:t>OpenMP</a:t>
            </a:r>
            <a:r>
              <a:rPr lang="it-IT" sz="2000" noProof="0" dirty="0">
                <a:solidFill>
                  <a:srgbClr val="272525"/>
                </a:solidFill>
                <a:latin typeface="Inter" pitchFamily="34" charset="0"/>
                <a:ea typeface="Inter" pitchFamily="34" charset="-122"/>
                <a:cs typeface="Inter" pitchFamily="34" charset="-120"/>
              </a:rPr>
              <a:t> utilizzate sono state:</a:t>
            </a:r>
          </a:p>
          <a:p>
            <a:pPr marL="1714500" lvl="3" indent="-342900">
              <a:lnSpc>
                <a:spcPts val="2400"/>
              </a:lnSpc>
              <a:buFont typeface="Arial" panose="020B0604020202020204" pitchFamily="34" charset="0"/>
              <a:buChar char="•"/>
            </a:pPr>
            <a:r>
              <a:rPr lang="it-IT" sz="2000" b="1" dirty="0" err="1"/>
              <a:t>omp_set_num_threads</a:t>
            </a:r>
            <a:r>
              <a:rPr lang="it-IT" sz="2000" b="1" dirty="0"/>
              <a:t> ( </a:t>
            </a:r>
            <a:r>
              <a:rPr lang="it-IT" sz="2000" b="1" dirty="0" err="1"/>
              <a:t>num_cores</a:t>
            </a:r>
            <a:r>
              <a:rPr lang="it-IT" sz="2000" b="1" dirty="0"/>
              <a:t> )</a:t>
            </a:r>
            <a:endParaRPr lang="it-IT" sz="2000" b="1" noProof="0" dirty="0"/>
          </a:p>
          <a:p>
            <a:pPr marL="1714500" lvl="3" indent="-342900">
              <a:lnSpc>
                <a:spcPts val="2400"/>
              </a:lnSpc>
              <a:buFont typeface="Arial" panose="020B0604020202020204" pitchFamily="34" charset="0"/>
              <a:buChar char="•"/>
            </a:pPr>
            <a:r>
              <a:rPr lang="it-IT" sz="2000" b="1" noProof="0" dirty="0"/>
              <a:t>#pragma omp </a:t>
            </a:r>
            <a:r>
              <a:rPr lang="it-IT" sz="2000" b="1" noProof="0" dirty="0" err="1"/>
              <a:t>parallel</a:t>
            </a:r>
            <a:r>
              <a:rPr lang="it-IT" sz="2000" b="1" noProof="0" dirty="0"/>
              <a:t> </a:t>
            </a:r>
            <a:r>
              <a:rPr lang="it-IT" sz="2000" b="1" noProof="0" dirty="0" err="1"/>
              <a:t>sections</a:t>
            </a:r>
            <a:r>
              <a:rPr lang="it-IT" sz="2000" noProof="0" dirty="0"/>
              <a:t> e </a:t>
            </a:r>
            <a:r>
              <a:rPr lang="it-IT" sz="2000" b="1" noProof="0" dirty="0"/>
              <a:t>#pragma omp </a:t>
            </a:r>
            <a:r>
              <a:rPr lang="it-IT" sz="2000" b="1" noProof="0" dirty="0" err="1"/>
              <a:t>section</a:t>
            </a:r>
            <a:endParaRPr lang="it-IT" sz="2000" b="1" noProof="0" dirty="0"/>
          </a:p>
          <a:p>
            <a:pPr marL="1714500" lvl="3" indent="-342900">
              <a:lnSpc>
                <a:spcPts val="2400"/>
              </a:lnSpc>
              <a:buFont typeface="Arial" panose="020B0604020202020204" pitchFamily="34" charset="0"/>
              <a:buChar char="•"/>
            </a:pPr>
            <a:r>
              <a:rPr lang="it-IT" sz="2000" b="1" dirty="0"/>
              <a:t>#pragma omp </a:t>
            </a:r>
            <a:r>
              <a:rPr lang="it-IT" sz="2000" b="1" dirty="0" err="1"/>
              <a:t>parallel</a:t>
            </a:r>
            <a:r>
              <a:rPr lang="it-IT" sz="2000" b="1" dirty="0"/>
              <a:t> for</a:t>
            </a:r>
          </a:p>
        </p:txBody>
      </p:sp>
      <p:sp>
        <p:nvSpPr>
          <p:cNvPr id="16" name="Text 4">
            <a:extLst>
              <a:ext uri="{FF2B5EF4-FFF2-40B4-BE49-F238E27FC236}">
                <a16:creationId xmlns:a16="http://schemas.microsoft.com/office/drawing/2014/main" id="{AF455A6A-C39C-AB2B-E3A6-13D9D59F566E}"/>
              </a:ext>
            </a:extLst>
          </p:cNvPr>
          <p:cNvSpPr/>
          <p:nvPr/>
        </p:nvSpPr>
        <p:spPr>
          <a:xfrm>
            <a:off x="489253" y="6534985"/>
            <a:ext cx="8165492" cy="1694615"/>
          </a:xfrm>
          <a:prstGeom prst="rect">
            <a:avLst/>
          </a:prstGeom>
          <a:noFill/>
          <a:ln/>
        </p:spPr>
        <p:txBody>
          <a:bodyPr wrap="square" lIns="0" tIns="0" rIns="0" bIns="0" rtlCol="0" anchor="t"/>
          <a:lstStyle/>
          <a:p>
            <a:pPr marL="0" indent="0" algn="l">
              <a:lnSpc>
                <a:spcPts val="2400"/>
              </a:lnSpc>
              <a:buNone/>
            </a:pPr>
            <a:r>
              <a:rPr lang="it-IT" sz="2000" dirty="0">
                <a:solidFill>
                  <a:srgbClr val="272525"/>
                </a:solidFill>
                <a:latin typeface="Inter" pitchFamily="34" charset="0"/>
                <a:ea typeface="Inter" pitchFamily="34" charset="-122"/>
                <a:cs typeface="Inter" pitchFamily="34" charset="-120"/>
              </a:rPr>
              <a:t>Abbiamo impostato pari a 9 il numero di </a:t>
            </a:r>
            <a:r>
              <a:rPr lang="it-IT" sz="2000" dirty="0" err="1">
                <a:solidFill>
                  <a:srgbClr val="272525"/>
                </a:solidFill>
                <a:latin typeface="Inter" pitchFamily="34" charset="0"/>
                <a:ea typeface="Inter" pitchFamily="34" charset="-122"/>
                <a:cs typeface="Inter" pitchFamily="34" charset="-120"/>
              </a:rPr>
              <a:t>threads</a:t>
            </a:r>
            <a:r>
              <a:rPr lang="it-IT" sz="2000" dirty="0">
                <a:solidFill>
                  <a:srgbClr val="272525"/>
                </a:solidFill>
                <a:latin typeface="Inter" pitchFamily="34" charset="0"/>
                <a:ea typeface="Inter" pitchFamily="34" charset="-122"/>
                <a:cs typeface="Inter" pitchFamily="34" charset="-120"/>
              </a:rPr>
              <a:t> massimo utilizzabile. Inoltre, si è deciso di calcolare le funzioni: </a:t>
            </a:r>
            <a:r>
              <a:rPr lang="it-IT" sz="2000" dirty="0" err="1">
                <a:solidFill>
                  <a:srgbClr val="272525"/>
                </a:solidFill>
                <a:latin typeface="Inter" pitchFamily="34" charset="0"/>
                <a:ea typeface="Inter" pitchFamily="34" charset="-122"/>
                <a:cs typeface="Inter" pitchFamily="34" charset="-120"/>
              </a:rPr>
              <a:t>rama_energy</a:t>
            </a:r>
            <a:r>
              <a:rPr lang="it-IT" sz="2000" dirty="0">
                <a:solidFill>
                  <a:srgbClr val="272525"/>
                </a:solidFill>
                <a:latin typeface="Inter" pitchFamily="34" charset="0"/>
                <a:ea typeface="Inter" pitchFamily="34" charset="-122"/>
                <a:cs typeface="Inter" pitchFamily="34" charset="-120"/>
              </a:rPr>
              <a:t>, </a:t>
            </a:r>
            <a:r>
              <a:rPr lang="it-IT" sz="2000" dirty="0" err="1">
                <a:solidFill>
                  <a:srgbClr val="272525"/>
                </a:solidFill>
                <a:latin typeface="Inter" pitchFamily="34" charset="0"/>
                <a:ea typeface="Inter" pitchFamily="34" charset="-122"/>
                <a:cs typeface="Inter" pitchFamily="34" charset="-120"/>
              </a:rPr>
              <a:t>hydrophobicity_energy</a:t>
            </a:r>
            <a:r>
              <a:rPr lang="it-IT" sz="2000" dirty="0">
                <a:solidFill>
                  <a:srgbClr val="272525"/>
                </a:solidFill>
                <a:latin typeface="Inter" pitchFamily="34" charset="0"/>
                <a:ea typeface="Inter" pitchFamily="34" charset="-122"/>
                <a:cs typeface="Inter" pitchFamily="34" charset="-120"/>
              </a:rPr>
              <a:t>, </a:t>
            </a:r>
            <a:r>
              <a:rPr lang="it-IT" sz="2000" dirty="0" err="1">
                <a:solidFill>
                  <a:srgbClr val="272525"/>
                </a:solidFill>
                <a:latin typeface="Inter" pitchFamily="34" charset="0"/>
                <a:ea typeface="Inter" pitchFamily="34" charset="-122"/>
                <a:cs typeface="Inter" pitchFamily="34" charset="-120"/>
              </a:rPr>
              <a:t>electrostatic_energy</a:t>
            </a:r>
            <a:r>
              <a:rPr lang="it-IT" sz="2000" dirty="0">
                <a:solidFill>
                  <a:srgbClr val="272525"/>
                </a:solidFill>
                <a:latin typeface="Inter" pitchFamily="34" charset="0"/>
                <a:ea typeface="Inter" pitchFamily="34" charset="-122"/>
                <a:cs typeface="Inter" pitchFamily="34" charset="-120"/>
              </a:rPr>
              <a:t> e </a:t>
            </a:r>
            <a:r>
              <a:rPr lang="it-IT" sz="2000" dirty="0" err="1">
                <a:solidFill>
                  <a:srgbClr val="272525"/>
                </a:solidFill>
                <a:latin typeface="Inter" pitchFamily="34" charset="0"/>
                <a:ea typeface="Inter" pitchFamily="34" charset="-122"/>
                <a:cs typeface="Inter" pitchFamily="34" charset="-120"/>
              </a:rPr>
              <a:t>packing_energy</a:t>
            </a:r>
            <a:r>
              <a:rPr lang="it-IT" sz="2000" dirty="0">
                <a:solidFill>
                  <a:srgbClr val="272525"/>
                </a:solidFill>
                <a:latin typeface="Inter" pitchFamily="34" charset="0"/>
                <a:ea typeface="Inter" pitchFamily="34" charset="-122"/>
                <a:cs typeface="Inter" pitchFamily="34" charset="-120"/>
              </a:rPr>
              <a:t> ognuna in parallelo su un singolo thread, e di parallelizzare i cicli for delle funzioni sui </a:t>
            </a:r>
            <a:r>
              <a:rPr lang="it-IT" sz="2000" dirty="0" err="1">
                <a:solidFill>
                  <a:srgbClr val="272525"/>
                </a:solidFill>
                <a:latin typeface="Inter" pitchFamily="34" charset="0"/>
                <a:ea typeface="Inter" pitchFamily="34" charset="-122"/>
                <a:cs typeface="Inter" pitchFamily="34" charset="-120"/>
              </a:rPr>
              <a:t>threads</a:t>
            </a:r>
            <a:r>
              <a:rPr lang="it-IT" sz="2000" dirty="0">
                <a:solidFill>
                  <a:srgbClr val="272525"/>
                </a:solidFill>
                <a:latin typeface="Inter" pitchFamily="34" charset="0"/>
                <a:ea typeface="Inter" pitchFamily="34" charset="-122"/>
                <a:cs typeface="Inter" pitchFamily="34" charset="-120"/>
              </a:rPr>
              <a:t> rimasti liberi.</a:t>
            </a:r>
            <a:endParaRPr lang="it-IT" sz="2000" noProof="0" dirty="0">
              <a:solidFill>
                <a:srgbClr val="272525"/>
              </a:solidFill>
              <a:latin typeface="Inter" pitchFamily="34" charset="0"/>
              <a:ea typeface="Inter" pitchFamily="34" charset="-122"/>
              <a:cs typeface="Inter" pitchFamily="34" charset="-12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646152" y="305161"/>
            <a:ext cx="6491526" cy="605790"/>
          </a:xfrm>
          <a:prstGeom prst="rect">
            <a:avLst/>
          </a:prstGeom>
          <a:noFill/>
          <a:ln/>
        </p:spPr>
        <p:txBody>
          <a:bodyPr wrap="none" lIns="0" tIns="0" rIns="0" bIns="0" rtlCol="0" anchor="t"/>
          <a:lstStyle/>
          <a:p>
            <a:pPr marL="0" indent="0">
              <a:lnSpc>
                <a:spcPts val="4750"/>
              </a:lnSpc>
              <a:buNone/>
            </a:pPr>
            <a:r>
              <a:rPr lang="it-IT" sz="3800" b="1" noProof="0" dirty="0">
                <a:solidFill>
                  <a:srgbClr val="000000"/>
                </a:solidFill>
                <a:latin typeface="Petrona Bold" pitchFamily="34" charset="0"/>
                <a:ea typeface="Petrona Bold" pitchFamily="34" charset="-122"/>
                <a:cs typeface="Petrona Bold" pitchFamily="34" charset="-120"/>
              </a:rPr>
              <a:t>Risultati delle Ottimizzazioni (1/2)</a:t>
            </a:r>
            <a:endParaRPr lang="it-IT" sz="3800" noProof="0" dirty="0"/>
          </a:p>
        </p:txBody>
      </p:sp>
      <p:sp>
        <p:nvSpPr>
          <p:cNvPr id="4" name="Text 1"/>
          <p:cNvSpPr/>
          <p:nvPr/>
        </p:nvSpPr>
        <p:spPr>
          <a:xfrm>
            <a:off x="646151" y="1690549"/>
            <a:ext cx="3787378" cy="609243"/>
          </a:xfrm>
          <a:prstGeom prst="rect">
            <a:avLst/>
          </a:prstGeom>
          <a:noFill/>
          <a:ln/>
        </p:spPr>
        <p:txBody>
          <a:bodyPr wrap="none" lIns="0" tIns="0" rIns="0" bIns="0" rtlCol="0" anchor="t"/>
          <a:lstStyle/>
          <a:p>
            <a:pPr marL="0" indent="0" algn="ctr">
              <a:lnSpc>
                <a:spcPts val="4750"/>
              </a:lnSpc>
              <a:buNone/>
            </a:pPr>
            <a:r>
              <a:rPr lang="it-IT" sz="4750" b="1" noProof="0" dirty="0">
                <a:solidFill>
                  <a:srgbClr val="272525"/>
                </a:solidFill>
                <a:latin typeface="Petrona Bold" pitchFamily="34" charset="0"/>
                <a:ea typeface="Petrona Bold" pitchFamily="34" charset="-122"/>
                <a:cs typeface="Petrona Bold" pitchFamily="34" charset="-120"/>
              </a:rPr>
              <a:t>78%</a:t>
            </a:r>
            <a:endParaRPr lang="it-IT" sz="4750" noProof="0" dirty="0"/>
          </a:p>
        </p:txBody>
      </p:sp>
      <p:sp>
        <p:nvSpPr>
          <p:cNvPr id="5" name="Text 2"/>
          <p:cNvSpPr/>
          <p:nvPr/>
        </p:nvSpPr>
        <p:spPr>
          <a:xfrm>
            <a:off x="1328201" y="1293145"/>
            <a:ext cx="2423279" cy="302776"/>
          </a:xfrm>
          <a:prstGeom prst="rect">
            <a:avLst/>
          </a:prstGeom>
          <a:noFill/>
          <a:ln/>
        </p:spPr>
        <p:txBody>
          <a:bodyPr wrap="none" lIns="0" tIns="0" rIns="0" bIns="0" rtlCol="0" anchor="t"/>
          <a:lstStyle/>
          <a:p>
            <a:pPr marL="0" indent="0" algn="ctr">
              <a:lnSpc>
                <a:spcPts val="2350"/>
              </a:lnSpc>
              <a:buNone/>
            </a:pPr>
            <a:r>
              <a:rPr lang="it-IT" sz="1900" b="1" noProof="0" dirty="0">
                <a:solidFill>
                  <a:srgbClr val="272525"/>
                </a:solidFill>
                <a:latin typeface="Petrona Bold" pitchFamily="34" charset="0"/>
                <a:ea typeface="Petrona Bold" pitchFamily="34" charset="-122"/>
                <a:cs typeface="Petrona Bold" pitchFamily="34" charset="-120"/>
              </a:rPr>
              <a:t>C vs x86-32+SSE</a:t>
            </a:r>
            <a:endParaRPr lang="it-IT" sz="1900" noProof="0" dirty="0"/>
          </a:p>
        </p:txBody>
      </p:sp>
      <p:sp>
        <p:nvSpPr>
          <p:cNvPr id="6" name="Text 3"/>
          <p:cNvSpPr/>
          <p:nvPr/>
        </p:nvSpPr>
        <p:spPr>
          <a:xfrm>
            <a:off x="646152" y="2353059"/>
            <a:ext cx="3787378" cy="1181576"/>
          </a:xfrm>
          <a:prstGeom prst="rect">
            <a:avLst/>
          </a:prstGeom>
          <a:noFill/>
          <a:ln/>
        </p:spPr>
        <p:txBody>
          <a:bodyPr wrap="square" lIns="0" tIns="0" rIns="0" bIns="0" rtlCol="0" anchor="t"/>
          <a:lstStyle/>
          <a:p>
            <a:pPr marL="0" indent="0" algn="ctr">
              <a:lnSpc>
                <a:spcPts val="2300"/>
              </a:lnSpc>
              <a:buNone/>
            </a:pPr>
            <a:r>
              <a:rPr lang="it-IT" sz="1450" noProof="0" dirty="0">
                <a:solidFill>
                  <a:srgbClr val="272525"/>
                </a:solidFill>
                <a:latin typeface="Inter" pitchFamily="34" charset="0"/>
                <a:ea typeface="Inter" pitchFamily="34" charset="-122"/>
                <a:cs typeface="Inter" pitchFamily="34" charset="-120"/>
              </a:rPr>
              <a:t>L'utilizzo di SSE ha portato a una riduzione significativa dei tempi di esecuzione rispetto alla versione C a 32 bit, con uno </a:t>
            </a:r>
            <a:r>
              <a:rPr lang="it-IT" sz="1450" noProof="0" dirty="0" err="1">
                <a:solidFill>
                  <a:srgbClr val="272525"/>
                </a:solidFill>
                <a:latin typeface="Inter" pitchFamily="34" charset="0"/>
                <a:ea typeface="Inter" pitchFamily="34" charset="-122"/>
                <a:cs typeface="Inter" pitchFamily="34" charset="-120"/>
              </a:rPr>
              <a:t>speedup</a:t>
            </a:r>
            <a:r>
              <a:rPr lang="it-IT" sz="1450" noProof="0" dirty="0">
                <a:solidFill>
                  <a:srgbClr val="272525"/>
                </a:solidFill>
                <a:latin typeface="Inter" pitchFamily="34" charset="0"/>
                <a:ea typeface="Inter" pitchFamily="34" charset="-122"/>
                <a:cs typeface="Inter" pitchFamily="34" charset="-120"/>
              </a:rPr>
              <a:t> del 78%.</a:t>
            </a:r>
            <a:endParaRPr lang="it-IT" sz="1450" noProof="0" dirty="0"/>
          </a:p>
        </p:txBody>
      </p:sp>
      <p:sp>
        <p:nvSpPr>
          <p:cNvPr id="7" name="Text 4"/>
          <p:cNvSpPr/>
          <p:nvPr/>
        </p:nvSpPr>
        <p:spPr>
          <a:xfrm>
            <a:off x="5421510" y="1696403"/>
            <a:ext cx="3787378" cy="609243"/>
          </a:xfrm>
          <a:prstGeom prst="rect">
            <a:avLst/>
          </a:prstGeom>
          <a:noFill/>
          <a:ln/>
        </p:spPr>
        <p:txBody>
          <a:bodyPr wrap="none" lIns="0" tIns="0" rIns="0" bIns="0" rtlCol="0" anchor="t"/>
          <a:lstStyle/>
          <a:p>
            <a:pPr marL="0" indent="0" algn="ctr">
              <a:lnSpc>
                <a:spcPts val="4750"/>
              </a:lnSpc>
              <a:buNone/>
            </a:pPr>
            <a:r>
              <a:rPr lang="it-IT" sz="4750" b="1" noProof="0" dirty="0">
                <a:solidFill>
                  <a:srgbClr val="272525"/>
                </a:solidFill>
                <a:latin typeface="Petrona Bold" pitchFamily="34" charset="0"/>
                <a:ea typeface="Petrona Bold" pitchFamily="34" charset="-122"/>
                <a:cs typeface="Petrona Bold" pitchFamily="34" charset="-120"/>
              </a:rPr>
              <a:t>68%</a:t>
            </a:r>
            <a:endParaRPr lang="it-IT" sz="4750" noProof="0" dirty="0"/>
          </a:p>
        </p:txBody>
      </p:sp>
      <p:sp>
        <p:nvSpPr>
          <p:cNvPr id="8" name="Text 5"/>
          <p:cNvSpPr/>
          <p:nvPr/>
        </p:nvSpPr>
        <p:spPr>
          <a:xfrm>
            <a:off x="6103560" y="1293145"/>
            <a:ext cx="2423279" cy="302776"/>
          </a:xfrm>
          <a:prstGeom prst="rect">
            <a:avLst/>
          </a:prstGeom>
          <a:noFill/>
          <a:ln/>
        </p:spPr>
        <p:txBody>
          <a:bodyPr wrap="none" lIns="0" tIns="0" rIns="0" bIns="0" rtlCol="0" anchor="t"/>
          <a:lstStyle/>
          <a:p>
            <a:pPr marL="0" indent="0" algn="ctr">
              <a:lnSpc>
                <a:spcPts val="2350"/>
              </a:lnSpc>
              <a:buNone/>
            </a:pPr>
            <a:r>
              <a:rPr lang="it-IT" sz="1900" b="1" noProof="0" dirty="0">
                <a:solidFill>
                  <a:srgbClr val="272525"/>
                </a:solidFill>
                <a:latin typeface="Petrona Bold" pitchFamily="34" charset="0"/>
                <a:ea typeface="Petrona Bold" pitchFamily="34" charset="-122"/>
                <a:cs typeface="Petrona Bold" pitchFamily="34" charset="-120"/>
              </a:rPr>
              <a:t>C vs x86-64+AVX</a:t>
            </a:r>
            <a:endParaRPr lang="it-IT" sz="1900" noProof="0" dirty="0"/>
          </a:p>
        </p:txBody>
      </p:sp>
      <p:sp>
        <p:nvSpPr>
          <p:cNvPr id="9" name="Text 6"/>
          <p:cNvSpPr/>
          <p:nvPr/>
        </p:nvSpPr>
        <p:spPr>
          <a:xfrm>
            <a:off x="5421509" y="2353059"/>
            <a:ext cx="3787378" cy="1181576"/>
          </a:xfrm>
          <a:prstGeom prst="rect">
            <a:avLst/>
          </a:prstGeom>
          <a:noFill/>
          <a:ln/>
        </p:spPr>
        <p:txBody>
          <a:bodyPr wrap="square" lIns="0" tIns="0" rIns="0" bIns="0" rtlCol="0" anchor="t"/>
          <a:lstStyle/>
          <a:p>
            <a:pPr marL="0" indent="0" algn="ctr">
              <a:lnSpc>
                <a:spcPts val="2300"/>
              </a:lnSpc>
              <a:buNone/>
            </a:pPr>
            <a:r>
              <a:rPr lang="it-IT" sz="1450" noProof="0" dirty="0">
                <a:solidFill>
                  <a:srgbClr val="272525"/>
                </a:solidFill>
                <a:latin typeface="Inter" pitchFamily="34" charset="0"/>
                <a:ea typeface="Inter" pitchFamily="34" charset="-122"/>
                <a:cs typeface="Inter" pitchFamily="34" charset="-120"/>
              </a:rPr>
              <a:t>L'implementazione di AVX ha migliorato ulteriormente le prestazioni rispetto alla versione C a 64 bit, ottenendo uno </a:t>
            </a:r>
            <a:r>
              <a:rPr lang="it-IT" sz="1450" noProof="0" dirty="0" err="1">
                <a:solidFill>
                  <a:srgbClr val="272525"/>
                </a:solidFill>
                <a:latin typeface="Inter" pitchFamily="34" charset="0"/>
                <a:ea typeface="Inter" pitchFamily="34" charset="-122"/>
                <a:cs typeface="Inter" pitchFamily="34" charset="-120"/>
              </a:rPr>
              <a:t>speedup</a:t>
            </a:r>
            <a:r>
              <a:rPr lang="it-IT" sz="1450" noProof="0" dirty="0">
                <a:solidFill>
                  <a:srgbClr val="272525"/>
                </a:solidFill>
                <a:latin typeface="Inter" pitchFamily="34" charset="0"/>
                <a:ea typeface="Inter" pitchFamily="34" charset="-122"/>
                <a:cs typeface="Inter" pitchFamily="34" charset="-120"/>
              </a:rPr>
              <a:t> del 68%.</a:t>
            </a:r>
            <a:endParaRPr lang="it-IT" sz="1450" noProof="0" dirty="0"/>
          </a:p>
        </p:txBody>
      </p:sp>
      <p:sp>
        <p:nvSpPr>
          <p:cNvPr id="10" name="Text 7"/>
          <p:cNvSpPr/>
          <p:nvPr/>
        </p:nvSpPr>
        <p:spPr>
          <a:xfrm>
            <a:off x="10196869" y="1696402"/>
            <a:ext cx="3787378" cy="609243"/>
          </a:xfrm>
          <a:prstGeom prst="rect">
            <a:avLst/>
          </a:prstGeom>
          <a:noFill/>
          <a:ln/>
        </p:spPr>
        <p:txBody>
          <a:bodyPr wrap="none" lIns="0" tIns="0" rIns="0" bIns="0" rtlCol="0" anchor="t"/>
          <a:lstStyle/>
          <a:p>
            <a:pPr marL="0" indent="0" algn="ctr">
              <a:lnSpc>
                <a:spcPts val="4750"/>
              </a:lnSpc>
              <a:buNone/>
            </a:pPr>
            <a:r>
              <a:rPr lang="it-IT" sz="4750" b="1" noProof="0" dirty="0">
                <a:solidFill>
                  <a:srgbClr val="272525"/>
                </a:solidFill>
                <a:latin typeface="Petrona Bold" pitchFamily="34" charset="0"/>
                <a:ea typeface="Petrona Bold" pitchFamily="34" charset="-122"/>
                <a:cs typeface="Petrona Bold" pitchFamily="34" charset="-120"/>
              </a:rPr>
              <a:t>30%</a:t>
            </a:r>
            <a:endParaRPr lang="it-IT" sz="4750" noProof="0" dirty="0"/>
          </a:p>
        </p:txBody>
      </p:sp>
      <p:sp>
        <p:nvSpPr>
          <p:cNvPr id="11" name="Text 8"/>
          <p:cNvSpPr/>
          <p:nvPr/>
        </p:nvSpPr>
        <p:spPr>
          <a:xfrm>
            <a:off x="10878920" y="1293145"/>
            <a:ext cx="2423279" cy="302776"/>
          </a:xfrm>
          <a:prstGeom prst="rect">
            <a:avLst/>
          </a:prstGeom>
          <a:noFill/>
          <a:ln/>
        </p:spPr>
        <p:txBody>
          <a:bodyPr wrap="none" lIns="0" tIns="0" rIns="0" bIns="0" rtlCol="0" anchor="t"/>
          <a:lstStyle/>
          <a:p>
            <a:pPr marL="0" indent="0" algn="ctr">
              <a:lnSpc>
                <a:spcPts val="2350"/>
              </a:lnSpc>
              <a:buNone/>
            </a:pPr>
            <a:r>
              <a:rPr lang="it-IT" sz="1900" b="1" noProof="0" dirty="0">
                <a:solidFill>
                  <a:srgbClr val="272525"/>
                </a:solidFill>
                <a:latin typeface="Petrona Bold" pitchFamily="34" charset="0"/>
                <a:ea typeface="Petrona Bold" pitchFamily="34" charset="-122"/>
                <a:cs typeface="Petrona Bold" pitchFamily="34" charset="-120"/>
              </a:rPr>
              <a:t>AVX vs </a:t>
            </a:r>
            <a:r>
              <a:rPr lang="it-IT" sz="1900" b="1" noProof="0" dirty="0" err="1">
                <a:solidFill>
                  <a:srgbClr val="272525"/>
                </a:solidFill>
                <a:latin typeface="Petrona Bold" pitchFamily="34" charset="0"/>
                <a:ea typeface="Petrona Bold" pitchFamily="34" charset="-122"/>
                <a:cs typeface="Petrona Bold" pitchFamily="34" charset="-120"/>
              </a:rPr>
              <a:t>OpenMP</a:t>
            </a:r>
            <a:endParaRPr lang="it-IT" sz="1900" noProof="0" dirty="0"/>
          </a:p>
        </p:txBody>
      </p:sp>
      <p:sp>
        <p:nvSpPr>
          <p:cNvPr id="12" name="Text 9"/>
          <p:cNvSpPr/>
          <p:nvPr/>
        </p:nvSpPr>
        <p:spPr>
          <a:xfrm>
            <a:off x="10196869" y="2353059"/>
            <a:ext cx="3787378" cy="1476970"/>
          </a:xfrm>
          <a:prstGeom prst="rect">
            <a:avLst/>
          </a:prstGeom>
          <a:noFill/>
          <a:ln/>
        </p:spPr>
        <p:txBody>
          <a:bodyPr wrap="square" lIns="0" tIns="0" rIns="0" bIns="0" rtlCol="0" anchor="t"/>
          <a:lstStyle/>
          <a:p>
            <a:pPr marL="0" indent="0" algn="ctr">
              <a:lnSpc>
                <a:spcPts val="2300"/>
              </a:lnSpc>
              <a:buNone/>
            </a:pPr>
            <a:r>
              <a:rPr lang="it-IT" sz="1450" noProof="0" dirty="0">
                <a:solidFill>
                  <a:srgbClr val="272525"/>
                </a:solidFill>
                <a:latin typeface="Inter" pitchFamily="34" charset="0"/>
                <a:ea typeface="Inter" pitchFamily="34" charset="-122"/>
                <a:cs typeface="Inter" pitchFamily="34" charset="-120"/>
              </a:rPr>
              <a:t>L'introduzione del paradigma </a:t>
            </a:r>
            <a:r>
              <a:rPr lang="it-IT" sz="1450" noProof="0" dirty="0" err="1">
                <a:solidFill>
                  <a:srgbClr val="272525"/>
                </a:solidFill>
                <a:latin typeface="Inter" pitchFamily="34" charset="0"/>
                <a:ea typeface="Inter" pitchFamily="34" charset="-122"/>
                <a:cs typeface="Inter" pitchFamily="34" charset="-120"/>
              </a:rPr>
              <a:t>OpenMP</a:t>
            </a:r>
            <a:r>
              <a:rPr lang="it-IT" sz="1450" noProof="0" dirty="0">
                <a:solidFill>
                  <a:srgbClr val="272525"/>
                </a:solidFill>
                <a:latin typeface="Inter" pitchFamily="34" charset="0"/>
                <a:ea typeface="Inter" pitchFamily="34" charset="-122"/>
                <a:cs typeface="Inter" pitchFamily="34" charset="-120"/>
              </a:rPr>
              <a:t> ha incrementato il grado di parallelismo, portando a un ulteriore miglioramento delle prestazioni rispetto alla versione x86-64+AVX, con uno </a:t>
            </a:r>
            <a:r>
              <a:rPr lang="it-IT" sz="1450" noProof="0" dirty="0" err="1">
                <a:solidFill>
                  <a:srgbClr val="272525"/>
                </a:solidFill>
                <a:latin typeface="Inter" pitchFamily="34" charset="0"/>
                <a:ea typeface="Inter" pitchFamily="34" charset="-122"/>
                <a:cs typeface="Inter" pitchFamily="34" charset="-120"/>
              </a:rPr>
              <a:t>speedup</a:t>
            </a:r>
            <a:r>
              <a:rPr lang="it-IT" sz="1450" noProof="0" dirty="0">
                <a:solidFill>
                  <a:srgbClr val="272525"/>
                </a:solidFill>
                <a:latin typeface="Inter" pitchFamily="34" charset="0"/>
                <a:ea typeface="Inter" pitchFamily="34" charset="-122"/>
                <a:cs typeface="Inter" pitchFamily="34" charset="-120"/>
              </a:rPr>
              <a:t> del 30%.</a:t>
            </a:r>
            <a:endParaRPr lang="it-IT" sz="1450" noProof="0" dirty="0"/>
          </a:p>
        </p:txBody>
      </p:sp>
      <p:graphicFrame>
        <p:nvGraphicFramePr>
          <p:cNvPr id="13" name="Grafico 12">
            <a:extLst>
              <a:ext uri="{FF2B5EF4-FFF2-40B4-BE49-F238E27FC236}">
                <a16:creationId xmlns:a16="http://schemas.microsoft.com/office/drawing/2014/main" id="{5A76C35C-092D-31C9-3874-9189478DB615}"/>
              </a:ext>
            </a:extLst>
          </p:cNvPr>
          <p:cNvGraphicFramePr>
            <a:graphicFrameLocks/>
          </p:cNvGraphicFramePr>
          <p:nvPr>
            <p:extLst>
              <p:ext uri="{D42A27DB-BD31-4B8C-83A1-F6EECF244321}">
                <p14:modId xmlns:p14="http://schemas.microsoft.com/office/powerpoint/2010/main" val="515842418"/>
              </p:ext>
            </p:extLst>
          </p:nvPr>
        </p:nvGraphicFramePr>
        <p:xfrm>
          <a:off x="2340047" y="3928026"/>
          <a:ext cx="9595262" cy="3996414"/>
        </p:xfrm>
        <a:graphic>
          <a:graphicData uri="http://schemas.openxmlformats.org/drawingml/2006/chart">
            <c:chart xmlns:c="http://schemas.openxmlformats.org/drawingml/2006/chart" xmlns:r="http://schemas.openxmlformats.org/officeDocument/2006/relationships" r:id="rId3"/>
          </a:graphicData>
        </a:graphic>
      </p:graphicFrame>
      <p:sp>
        <p:nvSpPr>
          <p:cNvPr id="14" name="Rettangolo 13">
            <a:extLst>
              <a:ext uri="{FF2B5EF4-FFF2-40B4-BE49-F238E27FC236}">
                <a16:creationId xmlns:a16="http://schemas.microsoft.com/office/drawing/2014/main" id="{FE139570-4A5A-3740-6233-8041D4D9DE2C}"/>
              </a:ext>
            </a:extLst>
          </p:cNvPr>
          <p:cNvSpPr/>
          <p:nvPr/>
        </p:nvSpPr>
        <p:spPr>
          <a:xfrm>
            <a:off x="12490443" y="7255824"/>
            <a:ext cx="2078182" cy="855023"/>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E422A62A-4509-12AE-BDFA-7C6D68B75736}"/>
              </a:ext>
            </a:extLst>
          </p:cNvPr>
          <p:cNvSpPr/>
          <p:nvPr/>
        </p:nvSpPr>
        <p:spPr>
          <a:xfrm>
            <a:off x="646152" y="418505"/>
            <a:ext cx="6491526" cy="605790"/>
          </a:xfrm>
          <a:prstGeom prst="rect">
            <a:avLst/>
          </a:prstGeom>
          <a:noFill/>
          <a:ln/>
        </p:spPr>
        <p:txBody>
          <a:bodyPr wrap="none" lIns="0" tIns="0" rIns="0" bIns="0" rtlCol="0" anchor="t"/>
          <a:lstStyle/>
          <a:p>
            <a:pPr marL="0" indent="0">
              <a:lnSpc>
                <a:spcPts val="4750"/>
              </a:lnSpc>
              <a:buNone/>
            </a:pPr>
            <a:r>
              <a:rPr lang="it-IT" sz="3800" b="1" noProof="0" dirty="0">
                <a:solidFill>
                  <a:srgbClr val="000000"/>
                </a:solidFill>
                <a:latin typeface="Petrona Bold" pitchFamily="34" charset="0"/>
                <a:ea typeface="Petrona Bold" pitchFamily="34" charset="-122"/>
                <a:cs typeface="Petrona Bold" pitchFamily="34" charset="-120"/>
              </a:rPr>
              <a:t>Risultati delle Ottimizzazioni (2/2)</a:t>
            </a:r>
            <a:endParaRPr lang="it-IT" sz="3800" noProof="0" dirty="0"/>
          </a:p>
        </p:txBody>
      </p:sp>
      <p:graphicFrame>
        <p:nvGraphicFramePr>
          <p:cNvPr id="3" name="Grafico 2">
            <a:extLst>
              <a:ext uri="{FF2B5EF4-FFF2-40B4-BE49-F238E27FC236}">
                <a16:creationId xmlns:a16="http://schemas.microsoft.com/office/drawing/2014/main" id="{C8AD24B7-3CAB-2786-E83C-D8EAF0502883}"/>
              </a:ext>
            </a:extLst>
          </p:cNvPr>
          <p:cNvGraphicFramePr>
            <a:graphicFrameLocks/>
          </p:cNvGraphicFramePr>
          <p:nvPr>
            <p:extLst>
              <p:ext uri="{D42A27DB-BD31-4B8C-83A1-F6EECF244321}">
                <p14:modId xmlns:p14="http://schemas.microsoft.com/office/powerpoint/2010/main" val="2613450439"/>
              </p:ext>
            </p:extLst>
          </p:nvPr>
        </p:nvGraphicFramePr>
        <p:xfrm>
          <a:off x="3161651" y="4736484"/>
          <a:ext cx="8307098" cy="350814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Grafico 5">
            <a:extLst>
              <a:ext uri="{FF2B5EF4-FFF2-40B4-BE49-F238E27FC236}">
                <a16:creationId xmlns:a16="http://schemas.microsoft.com/office/drawing/2014/main" id="{6232F7A8-9232-0356-F8F0-9990E5A0F98E}"/>
              </a:ext>
            </a:extLst>
          </p:cNvPr>
          <p:cNvGraphicFramePr>
            <a:graphicFrameLocks/>
          </p:cNvGraphicFramePr>
          <p:nvPr>
            <p:extLst>
              <p:ext uri="{D42A27DB-BD31-4B8C-83A1-F6EECF244321}">
                <p14:modId xmlns:p14="http://schemas.microsoft.com/office/powerpoint/2010/main" val="3068589"/>
              </p:ext>
            </p:extLst>
          </p:nvPr>
        </p:nvGraphicFramePr>
        <p:xfrm>
          <a:off x="1071272" y="1167396"/>
          <a:ext cx="12132812" cy="3432810"/>
        </p:xfrm>
        <a:graphic>
          <a:graphicData uri="http://schemas.openxmlformats.org/drawingml/2006/chart">
            <c:chart xmlns:c="http://schemas.openxmlformats.org/drawingml/2006/chart" xmlns:r="http://schemas.openxmlformats.org/officeDocument/2006/relationships" r:id="rId3"/>
          </a:graphicData>
        </a:graphic>
      </p:graphicFrame>
      <p:sp>
        <p:nvSpPr>
          <p:cNvPr id="5" name="Rettangolo 4">
            <a:extLst>
              <a:ext uri="{FF2B5EF4-FFF2-40B4-BE49-F238E27FC236}">
                <a16:creationId xmlns:a16="http://schemas.microsoft.com/office/drawing/2014/main" id="{A9407F5E-BF27-FA40-D8C7-D6086D1F5FBC}"/>
              </a:ext>
            </a:extLst>
          </p:cNvPr>
          <p:cNvSpPr/>
          <p:nvPr/>
        </p:nvSpPr>
        <p:spPr>
          <a:xfrm>
            <a:off x="12490443" y="7255824"/>
            <a:ext cx="2078182" cy="855023"/>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spTree>
    <p:extLst>
      <p:ext uri="{BB962C8B-B14F-4D97-AF65-F5344CB8AC3E}">
        <p14:creationId xmlns:p14="http://schemas.microsoft.com/office/powerpoint/2010/main" val="2829294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Graphic spid="6"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0094" y="589359"/>
            <a:ext cx="6349841" cy="703183"/>
          </a:xfrm>
          <a:prstGeom prst="rect">
            <a:avLst/>
          </a:prstGeom>
          <a:noFill/>
          <a:ln/>
        </p:spPr>
        <p:txBody>
          <a:bodyPr wrap="none" lIns="0" tIns="0" rIns="0" bIns="0" rtlCol="0" anchor="t"/>
          <a:lstStyle/>
          <a:p>
            <a:pPr marL="0" indent="0">
              <a:lnSpc>
                <a:spcPts val="5500"/>
              </a:lnSpc>
              <a:buNone/>
            </a:pPr>
            <a:r>
              <a:rPr lang="it-IT" sz="4400" b="1" dirty="0">
                <a:solidFill>
                  <a:srgbClr val="000000"/>
                </a:solidFill>
                <a:latin typeface="Petrona Bold" pitchFamily="34" charset="0"/>
                <a:ea typeface="Petrona Bold" pitchFamily="34" charset="-122"/>
              </a:rPr>
              <a:t>Conclusioni</a:t>
            </a:r>
            <a:endParaRPr lang="it-IT" sz="4400" noProof="0" dirty="0"/>
          </a:p>
        </p:txBody>
      </p:sp>
      <p:pic>
        <p:nvPicPr>
          <p:cNvPr id="3" name="Image 0" descr="preencoded.png"/>
          <p:cNvPicPr>
            <a:picLocks noChangeAspect="1"/>
          </p:cNvPicPr>
          <p:nvPr/>
        </p:nvPicPr>
        <p:blipFill>
          <a:blip r:embed="rId3"/>
          <a:stretch>
            <a:fillRect/>
          </a:stretch>
        </p:blipFill>
        <p:spPr>
          <a:xfrm>
            <a:off x="2949297" y="1721168"/>
            <a:ext cx="2166461" cy="1937504"/>
          </a:xfrm>
          <a:prstGeom prst="rect">
            <a:avLst/>
          </a:prstGeom>
        </p:spPr>
      </p:pic>
      <p:sp>
        <p:nvSpPr>
          <p:cNvPr id="4" name="Text 1"/>
          <p:cNvSpPr/>
          <p:nvPr/>
        </p:nvSpPr>
        <p:spPr>
          <a:xfrm>
            <a:off x="3975140" y="2733913"/>
            <a:ext cx="114657" cy="428625"/>
          </a:xfrm>
          <a:prstGeom prst="rect">
            <a:avLst/>
          </a:prstGeom>
          <a:noFill/>
          <a:ln/>
        </p:spPr>
        <p:txBody>
          <a:bodyPr wrap="none" lIns="0" tIns="0" rIns="0" bIns="0" rtlCol="0" anchor="t"/>
          <a:lstStyle/>
          <a:p>
            <a:pPr marL="0" indent="0" algn="ctr">
              <a:lnSpc>
                <a:spcPts val="3350"/>
              </a:lnSpc>
              <a:buNone/>
            </a:pPr>
            <a:r>
              <a:rPr lang="it-IT" sz="2100" b="1" noProof="0" dirty="0">
                <a:solidFill>
                  <a:srgbClr val="272525"/>
                </a:solidFill>
                <a:latin typeface="Petrona Bold" pitchFamily="34" charset="0"/>
                <a:ea typeface="Petrona Bold" pitchFamily="34" charset="-122"/>
                <a:cs typeface="Petrona Bold" pitchFamily="34" charset="-120"/>
              </a:rPr>
              <a:t>1</a:t>
            </a:r>
            <a:endParaRPr lang="it-IT" sz="2100" noProof="0" dirty="0"/>
          </a:p>
        </p:txBody>
      </p:sp>
      <p:sp>
        <p:nvSpPr>
          <p:cNvPr id="5" name="Text 2"/>
          <p:cNvSpPr/>
          <p:nvPr/>
        </p:nvSpPr>
        <p:spPr>
          <a:xfrm>
            <a:off x="5330071" y="1935480"/>
            <a:ext cx="2869644" cy="351592"/>
          </a:xfrm>
          <a:prstGeom prst="rect">
            <a:avLst/>
          </a:prstGeom>
          <a:noFill/>
          <a:ln/>
        </p:spPr>
        <p:txBody>
          <a:bodyPr wrap="none" lIns="0" tIns="0" rIns="0" bIns="0" rtlCol="0" anchor="t"/>
          <a:lstStyle/>
          <a:p>
            <a:pPr marL="0" indent="0" algn="l">
              <a:lnSpc>
                <a:spcPts val="2750"/>
              </a:lnSpc>
              <a:buNone/>
            </a:pPr>
            <a:r>
              <a:rPr lang="it-IT" sz="2200" b="1" noProof="0" dirty="0">
                <a:solidFill>
                  <a:srgbClr val="272525"/>
                </a:solidFill>
                <a:latin typeface="Petrona Bold" pitchFamily="34" charset="0"/>
                <a:ea typeface="Petrona Bold" pitchFamily="34" charset="-122"/>
                <a:cs typeface="Petrona Bold" pitchFamily="34" charset="-120"/>
              </a:rPr>
              <a:t>Prestazioni Migliorate</a:t>
            </a:r>
            <a:endParaRPr lang="it-IT" sz="2200" noProof="0" dirty="0"/>
          </a:p>
        </p:txBody>
      </p:sp>
      <p:sp>
        <p:nvSpPr>
          <p:cNvPr id="6" name="Text 3"/>
          <p:cNvSpPr/>
          <p:nvPr/>
        </p:nvSpPr>
        <p:spPr>
          <a:xfrm>
            <a:off x="5330071" y="2415659"/>
            <a:ext cx="8496658" cy="1028700"/>
          </a:xfrm>
          <a:prstGeom prst="rect">
            <a:avLst/>
          </a:prstGeom>
          <a:noFill/>
          <a:ln/>
        </p:spPr>
        <p:txBody>
          <a:bodyPr wrap="square" lIns="0" tIns="0" rIns="0" bIns="0" rtlCol="0" anchor="t"/>
          <a:lstStyle/>
          <a:p>
            <a:pPr marL="0" indent="0" algn="l">
              <a:lnSpc>
                <a:spcPts val="2700"/>
              </a:lnSpc>
              <a:buNone/>
            </a:pPr>
            <a:r>
              <a:rPr lang="it-IT" sz="1650" noProof="0" dirty="0">
                <a:solidFill>
                  <a:srgbClr val="272525"/>
                </a:solidFill>
                <a:latin typeface="Inter" pitchFamily="34" charset="0"/>
                <a:ea typeface="Inter" pitchFamily="34" charset="-122"/>
                <a:cs typeface="Inter" pitchFamily="34" charset="-120"/>
              </a:rPr>
              <a:t>L'utilizzo del linguaggio Assembly, del parallelismo SIMD e delle tecniche di ottimizzazione ha portato a un significativo miglioramento delle prestazioni, con una riduzione dei tempi di esecuzione e un incremento dell'efficienza.</a:t>
            </a:r>
            <a:endParaRPr lang="it-IT" sz="1650" noProof="0" dirty="0"/>
          </a:p>
        </p:txBody>
      </p:sp>
      <p:sp>
        <p:nvSpPr>
          <p:cNvPr id="7" name="Shape 4"/>
          <p:cNvSpPr/>
          <p:nvPr/>
        </p:nvSpPr>
        <p:spPr>
          <a:xfrm>
            <a:off x="5169337" y="3670221"/>
            <a:ext cx="8657392" cy="15240"/>
          </a:xfrm>
          <a:prstGeom prst="roundRect">
            <a:avLst>
              <a:gd name="adj" fmla="val 590661"/>
            </a:avLst>
          </a:prstGeom>
          <a:solidFill>
            <a:srgbClr val="B2D4E5"/>
          </a:solidFill>
          <a:ln/>
        </p:spPr>
        <p:txBody>
          <a:bodyPr/>
          <a:lstStyle/>
          <a:p>
            <a:endParaRPr lang="it-IT" noProof="0" dirty="0"/>
          </a:p>
        </p:txBody>
      </p:sp>
      <p:pic>
        <p:nvPicPr>
          <p:cNvPr id="8" name="Image 1" descr="preencoded.png"/>
          <p:cNvPicPr>
            <a:picLocks noChangeAspect="1"/>
          </p:cNvPicPr>
          <p:nvPr/>
        </p:nvPicPr>
        <p:blipFill>
          <a:blip r:embed="rId4"/>
          <a:stretch>
            <a:fillRect/>
          </a:stretch>
        </p:blipFill>
        <p:spPr>
          <a:xfrm>
            <a:off x="1866067" y="3712250"/>
            <a:ext cx="4332923" cy="1937504"/>
          </a:xfrm>
          <a:prstGeom prst="rect">
            <a:avLst/>
          </a:prstGeom>
        </p:spPr>
      </p:pic>
      <p:sp>
        <p:nvSpPr>
          <p:cNvPr id="9" name="Text 5"/>
          <p:cNvSpPr/>
          <p:nvPr/>
        </p:nvSpPr>
        <p:spPr>
          <a:xfrm>
            <a:off x="3956447" y="4466630"/>
            <a:ext cx="151924" cy="428625"/>
          </a:xfrm>
          <a:prstGeom prst="rect">
            <a:avLst/>
          </a:prstGeom>
          <a:noFill/>
          <a:ln/>
        </p:spPr>
        <p:txBody>
          <a:bodyPr wrap="none" lIns="0" tIns="0" rIns="0" bIns="0" rtlCol="0" anchor="t"/>
          <a:lstStyle/>
          <a:p>
            <a:pPr marL="0" indent="0" algn="ctr">
              <a:lnSpc>
                <a:spcPts val="3350"/>
              </a:lnSpc>
              <a:buNone/>
            </a:pPr>
            <a:r>
              <a:rPr lang="it-IT" sz="2100" b="1" noProof="0" dirty="0">
                <a:solidFill>
                  <a:srgbClr val="272525"/>
                </a:solidFill>
                <a:latin typeface="Petrona Bold" pitchFamily="34" charset="0"/>
                <a:ea typeface="Petrona Bold" pitchFamily="34" charset="-122"/>
                <a:cs typeface="Petrona Bold" pitchFamily="34" charset="-120"/>
              </a:rPr>
              <a:t>2</a:t>
            </a:r>
            <a:endParaRPr lang="it-IT" sz="2100" noProof="0" dirty="0"/>
          </a:p>
        </p:txBody>
      </p:sp>
      <p:sp>
        <p:nvSpPr>
          <p:cNvPr id="10" name="Text 6"/>
          <p:cNvSpPr/>
          <p:nvPr/>
        </p:nvSpPr>
        <p:spPr>
          <a:xfrm>
            <a:off x="6413302" y="4098012"/>
            <a:ext cx="2875359" cy="351592"/>
          </a:xfrm>
          <a:prstGeom prst="rect">
            <a:avLst/>
          </a:prstGeom>
          <a:noFill/>
          <a:ln/>
        </p:spPr>
        <p:txBody>
          <a:bodyPr wrap="none" lIns="0" tIns="0" rIns="0" bIns="0" rtlCol="0" anchor="t"/>
          <a:lstStyle/>
          <a:p>
            <a:pPr marL="0" indent="0" algn="l">
              <a:lnSpc>
                <a:spcPts val="2750"/>
              </a:lnSpc>
              <a:buNone/>
            </a:pPr>
            <a:r>
              <a:rPr lang="it-IT" sz="2200" b="1" noProof="0" dirty="0">
                <a:solidFill>
                  <a:srgbClr val="272525"/>
                </a:solidFill>
                <a:latin typeface="Petrona Bold" pitchFamily="34" charset="0"/>
                <a:ea typeface="Petrona Bold" pitchFamily="34" charset="-122"/>
                <a:cs typeface="Petrona Bold" pitchFamily="34" charset="-120"/>
              </a:rPr>
              <a:t>Precisione Conservata</a:t>
            </a:r>
            <a:endParaRPr lang="it-IT" sz="2200" noProof="0" dirty="0"/>
          </a:p>
        </p:txBody>
      </p:sp>
      <p:sp>
        <p:nvSpPr>
          <p:cNvPr id="11" name="Text 7"/>
          <p:cNvSpPr/>
          <p:nvPr/>
        </p:nvSpPr>
        <p:spPr>
          <a:xfrm>
            <a:off x="6436108" y="4494135"/>
            <a:ext cx="7390619" cy="1028699"/>
          </a:xfrm>
          <a:prstGeom prst="rect">
            <a:avLst/>
          </a:prstGeom>
          <a:noFill/>
          <a:ln/>
        </p:spPr>
        <p:txBody>
          <a:bodyPr wrap="square" lIns="0" tIns="0" rIns="0" bIns="0" rtlCol="0" anchor="t"/>
          <a:lstStyle/>
          <a:p>
            <a:pPr marL="0" indent="0" algn="l">
              <a:lnSpc>
                <a:spcPts val="2700"/>
              </a:lnSpc>
              <a:buNone/>
            </a:pPr>
            <a:r>
              <a:rPr lang="it-IT" sz="1650" noProof="0" dirty="0">
                <a:solidFill>
                  <a:srgbClr val="272525"/>
                </a:solidFill>
                <a:latin typeface="Inter" pitchFamily="34" charset="0"/>
                <a:ea typeface="Inter" pitchFamily="34" charset="-122"/>
                <a:cs typeface="Inter" pitchFamily="34" charset="-120"/>
              </a:rPr>
              <a:t>Rispettivamente nelle versioni 32 e 64 bit le ottimizzazioni implementate hanno mantenuto la correttezza del codice, senza compromettere l'accuratezza dei risultati.</a:t>
            </a:r>
            <a:endParaRPr lang="it-IT" sz="1650" noProof="0" dirty="0"/>
          </a:p>
        </p:txBody>
      </p:sp>
      <p:sp>
        <p:nvSpPr>
          <p:cNvPr id="12" name="Shape 8"/>
          <p:cNvSpPr/>
          <p:nvPr/>
        </p:nvSpPr>
        <p:spPr>
          <a:xfrm>
            <a:off x="6252567" y="5661303"/>
            <a:ext cx="7574161" cy="15240"/>
          </a:xfrm>
          <a:prstGeom prst="roundRect">
            <a:avLst>
              <a:gd name="adj" fmla="val 590661"/>
            </a:avLst>
          </a:prstGeom>
          <a:solidFill>
            <a:srgbClr val="B2D4E5"/>
          </a:solidFill>
          <a:ln/>
        </p:spPr>
        <p:txBody>
          <a:bodyPr/>
          <a:lstStyle/>
          <a:p>
            <a:endParaRPr lang="it-IT" noProof="0" dirty="0"/>
          </a:p>
        </p:txBody>
      </p:sp>
      <p:pic>
        <p:nvPicPr>
          <p:cNvPr id="13" name="Image 2" descr="preencoded.png"/>
          <p:cNvPicPr>
            <a:picLocks noChangeAspect="1"/>
          </p:cNvPicPr>
          <p:nvPr/>
        </p:nvPicPr>
        <p:blipFill>
          <a:blip r:embed="rId5"/>
          <a:stretch>
            <a:fillRect/>
          </a:stretch>
        </p:blipFill>
        <p:spPr>
          <a:xfrm>
            <a:off x="782836" y="5703332"/>
            <a:ext cx="6499384" cy="1937504"/>
          </a:xfrm>
          <a:prstGeom prst="rect">
            <a:avLst/>
          </a:prstGeom>
        </p:spPr>
      </p:pic>
      <p:sp>
        <p:nvSpPr>
          <p:cNvPr id="14" name="Text 9"/>
          <p:cNvSpPr/>
          <p:nvPr/>
        </p:nvSpPr>
        <p:spPr>
          <a:xfrm>
            <a:off x="3956685" y="6457712"/>
            <a:ext cx="151567" cy="428625"/>
          </a:xfrm>
          <a:prstGeom prst="rect">
            <a:avLst/>
          </a:prstGeom>
          <a:noFill/>
          <a:ln/>
        </p:spPr>
        <p:txBody>
          <a:bodyPr wrap="none" lIns="0" tIns="0" rIns="0" bIns="0" rtlCol="0" anchor="t"/>
          <a:lstStyle/>
          <a:p>
            <a:pPr marL="0" indent="0" algn="ctr">
              <a:lnSpc>
                <a:spcPts val="3350"/>
              </a:lnSpc>
              <a:buNone/>
            </a:pPr>
            <a:r>
              <a:rPr lang="it-IT" sz="2100" b="1" noProof="0" dirty="0">
                <a:solidFill>
                  <a:srgbClr val="272525"/>
                </a:solidFill>
                <a:latin typeface="Petrona Bold" pitchFamily="34" charset="0"/>
                <a:ea typeface="Petrona Bold" pitchFamily="34" charset="-122"/>
                <a:cs typeface="Petrona Bold" pitchFamily="34" charset="-120"/>
              </a:rPr>
              <a:t>3</a:t>
            </a:r>
            <a:endParaRPr lang="it-IT" sz="2100" noProof="0" dirty="0"/>
          </a:p>
        </p:txBody>
      </p:sp>
      <p:sp>
        <p:nvSpPr>
          <p:cNvPr id="15" name="Text 10"/>
          <p:cNvSpPr/>
          <p:nvPr/>
        </p:nvSpPr>
        <p:spPr>
          <a:xfrm>
            <a:off x="7496532" y="5917644"/>
            <a:ext cx="3592473" cy="351592"/>
          </a:xfrm>
          <a:prstGeom prst="rect">
            <a:avLst/>
          </a:prstGeom>
          <a:noFill/>
          <a:ln/>
        </p:spPr>
        <p:txBody>
          <a:bodyPr wrap="none" lIns="0" tIns="0" rIns="0" bIns="0" rtlCol="0" anchor="t"/>
          <a:lstStyle/>
          <a:p>
            <a:pPr marL="0" indent="0" algn="l">
              <a:lnSpc>
                <a:spcPts val="2750"/>
              </a:lnSpc>
              <a:buNone/>
            </a:pPr>
            <a:r>
              <a:rPr lang="it-IT" sz="2200" b="1" dirty="0" err="1">
                <a:solidFill>
                  <a:srgbClr val="272525"/>
                </a:solidFill>
                <a:latin typeface="Petrona Bold" pitchFamily="34" charset="0"/>
                <a:ea typeface="Petrona Bold" pitchFamily="34" charset="-122"/>
              </a:rPr>
              <a:t>OpenMP</a:t>
            </a:r>
            <a:endParaRPr lang="it-IT" sz="2200" noProof="0" dirty="0"/>
          </a:p>
        </p:txBody>
      </p:sp>
      <p:sp>
        <p:nvSpPr>
          <p:cNvPr id="16" name="Text 11"/>
          <p:cNvSpPr/>
          <p:nvPr/>
        </p:nvSpPr>
        <p:spPr>
          <a:xfrm>
            <a:off x="7496532" y="6397823"/>
            <a:ext cx="6330196" cy="1212532"/>
          </a:xfrm>
          <a:prstGeom prst="rect">
            <a:avLst/>
          </a:prstGeom>
          <a:noFill/>
          <a:ln/>
        </p:spPr>
        <p:txBody>
          <a:bodyPr wrap="square" lIns="0" tIns="0" rIns="0" bIns="0" rtlCol="0" anchor="t"/>
          <a:lstStyle/>
          <a:p>
            <a:pPr marL="0" indent="0">
              <a:lnSpc>
                <a:spcPts val="2850"/>
              </a:lnSpc>
              <a:buNone/>
            </a:pPr>
            <a:r>
              <a:rPr lang="it-IT" sz="1800" dirty="0">
                <a:solidFill>
                  <a:srgbClr val="272525"/>
                </a:solidFill>
                <a:latin typeface="Inter" pitchFamily="34" charset="0"/>
                <a:ea typeface="Inter" pitchFamily="34" charset="-122"/>
              </a:rPr>
              <a:t>L’utilizzo di </a:t>
            </a:r>
            <a:r>
              <a:rPr lang="it-IT" sz="1800" dirty="0" err="1">
                <a:solidFill>
                  <a:srgbClr val="272525"/>
                </a:solidFill>
                <a:latin typeface="Inter" pitchFamily="34" charset="0"/>
                <a:ea typeface="Inter" pitchFamily="34" charset="-122"/>
              </a:rPr>
              <a:t>OpenMP</a:t>
            </a:r>
            <a:r>
              <a:rPr lang="it-IT" sz="1800" dirty="0">
                <a:solidFill>
                  <a:srgbClr val="272525"/>
                </a:solidFill>
                <a:latin typeface="Inter" pitchFamily="34" charset="0"/>
                <a:ea typeface="Inter" pitchFamily="34" charset="-122"/>
              </a:rPr>
              <a:t> ha evidenziato vantaggi che possono essere significativi all’aumentare della dimensione dei dati da processare</a:t>
            </a:r>
            <a:endParaRPr lang="it-IT" sz="1800" noProof="0" dirty="0"/>
          </a:p>
        </p:txBody>
      </p:sp>
      <p:sp>
        <p:nvSpPr>
          <p:cNvPr id="17" name="Rettangolo 16">
            <a:extLst>
              <a:ext uri="{FF2B5EF4-FFF2-40B4-BE49-F238E27FC236}">
                <a16:creationId xmlns:a16="http://schemas.microsoft.com/office/drawing/2014/main" id="{C42B0C61-130D-411D-73C3-CE309010139E}"/>
              </a:ext>
            </a:extLst>
          </p:cNvPr>
          <p:cNvSpPr/>
          <p:nvPr/>
        </p:nvSpPr>
        <p:spPr>
          <a:xfrm>
            <a:off x="12490443" y="7255824"/>
            <a:ext cx="2078182" cy="855023"/>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25435" y="607304"/>
            <a:ext cx="6974086" cy="744260"/>
          </a:xfrm>
          <a:prstGeom prst="rect">
            <a:avLst/>
          </a:prstGeom>
          <a:noFill/>
          <a:ln/>
        </p:spPr>
        <p:txBody>
          <a:bodyPr wrap="none" lIns="0" tIns="0" rIns="0" bIns="0" rtlCol="0" anchor="t"/>
          <a:lstStyle/>
          <a:p>
            <a:pPr marL="0" indent="0">
              <a:lnSpc>
                <a:spcPts val="5850"/>
              </a:lnSpc>
              <a:buNone/>
            </a:pPr>
            <a:r>
              <a:rPr lang="it-IT" sz="4650" b="1" noProof="0" dirty="0">
                <a:solidFill>
                  <a:srgbClr val="000000"/>
                </a:solidFill>
                <a:latin typeface="Petrona Bold" pitchFamily="34" charset="0"/>
                <a:ea typeface="Petrona Bold" pitchFamily="34" charset="-122"/>
                <a:cs typeface="Petrona Bold" pitchFamily="34" charset="-120"/>
              </a:rPr>
              <a:t>Introduzione</a:t>
            </a:r>
            <a:endParaRPr lang="it-IT" sz="4650" noProof="0" dirty="0"/>
          </a:p>
        </p:txBody>
      </p:sp>
      <p:sp>
        <p:nvSpPr>
          <p:cNvPr id="3" name="Text 1"/>
          <p:cNvSpPr/>
          <p:nvPr/>
        </p:nvSpPr>
        <p:spPr>
          <a:xfrm>
            <a:off x="793790" y="3094196"/>
            <a:ext cx="4447937" cy="372070"/>
          </a:xfrm>
          <a:prstGeom prst="rect">
            <a:avLst/>
          </a:prstGeom>
          <a:noFill/>
          <a:ln/>
        </p:spPr>
        <p:txBody>
          <a:bodyPr wrap="none" lIns="0" tIns="0" rIns="0" bIns="0" rtlCol="0" anchor="t"/>
          <a:lstStyle/>
          <a:p>
            <a:pPr marL="0" indent="0">
              <a:lnSpc>
                <a:spcPts val="2900"/>
              </a:lnSpc>
              <a:buNone/>
            </a:pPr>
            <a:r>
              <a:rPr lang="it-IT" sz="2300" b="1" noProof="0" dirty="0">
                <a:solidFill>
                  <a:srgbClr val="000000"/>
                </a:solidFill>
                <a:latin typeface="Petrona Bold" pitchFamily="34" charset="0"/>
                <a:ea typeface="Petrona Bold" pitchFamily="34" charset="-122"/>
                <a:cs typeface="Petrona Bold" pitchFamily="34" charset="-120"/>
              </a:rPr>
              <a:t>La Sfida della Struttura Terziaria</a:t>
            </a:r>
            <a:endParaRPr lang="it-IT" sz="2300" noProof="0" dirty="0"/>
          </a:p>
        </p:txBody>
      </p:sp>
      <p:sp>
        <p:nvSpPr>
          <p:cNvPr id="4" name="Text 2"/>
          <p:cNvSpPr/>
          <p:nvPr/>
        </p:nvSpPr>
        <p:spPr>
          <a:xfrm>
            <a:off x="793790" y="3693081"/>
            <a:ext cx="6244709" cy="2177415"/>
          </a:xfrm>
          <a:prstGeom prst="rect">
            <a:avLst/>
          </a:prstGeom>
          <a:noFill/>
          <a:ln/>
        </p:spPr>
        <p:txBody>
          <a:bodyPr wrap="square" lIns="0" tIns="0" rIns="0" bIns="0" rtlCol="0" anchor="t"/>
          <a:lstStyle/>
          <a:p>
            <a:pPr marL="0" indent="0">
              <a:lnSpc>
                <a:spcPts val="2850"/>
              </a:lnSpc>
              <a:buNone/>
            </a:pPr>
            <a:r>
              <a:rPr lang="it-IT" sz="2000" noProof="0" dirty="0">
                <a:solidFill>
                  <a:srgbClr val="272525"/>
                </a:solidFill>
                <a:latin typeface="Inter" pitchFamily="34" charset="0"/>
                <a:ea typeface="Inter" pitchFamily="34" charset="-122"/>
                <a:cs typeface="Inter" pitchFamily="34" charset="-120"/>
              </a:rPr>
              <a:t>La struttura terziaria di una proteina, la sua forma tridimensionale, è fondamentale per la sua funzione biologica. Determinare la struttura di una proteina sperimentalmente è un processo complesso e costoso, rendendo la predizione computazionale una risorsa preziosa.</a:t>
            </a:r>
            <a:endParaRPr lang="it-IT" sz="2000" noProof="0" dirty="0"/>
          </a:p>
        </p:txBody>
      </p:sp>
      <p:sp>
        <p:nvSpPr>
          <p:cNvPr id="5" name="Text 3"/>
          <p:cNvSpPr/>
          <p:nvPr/>
        </p:nvSpPr>
        <p:spPr>
          <a:xfrm>
            <a:off x="7599521" y="3094196"/>
            <a:ext cx="6244709" cy="744141"/>
          </a:xfrm>
          <a:prstGeom prst="rect">
            <a:avLst/>
          </a:prstGeom>
          <a:noFill/>
          <a:ln/>
        </p:spPr>
        <p:txBody>
          <a:bodyPr wrap="square" lIns="0" tIns="0" rIns="0" bIns="0" rtlCol="0" anchor="t"/>
          <a:lstStyle/>
          <a:p>
            <a:pPr marL="0" indent="0">
              <a:lnSpc>
                <a:spcPts val="2900"/>
              </a:lnSpc>
              <a:buNone/>
            </a:pPr>
            <a:r>
              <a:rPr lang="it-IT" sz="2300" b="1" noProof="0" dirty="0" err="1">
                <a:solidFill>
                  <a:srgbClr val="000000"/>
                </a:solidFill>
                <a:latin typeface="Petrona Bold" pitchFamily="34" charset="0"/>
                <a:ea typeface="Petrona Bold" pitchFamily="34" charset="-122"/>
                <a:cs typeface="Petrona Bold" pitchFamily="34" charset="-120"/>
              </a:rPr>
              <a:t>Simulated</a:t>
            </a:r>
            <a:r>
              <a:rPr lang="it-IT" sz="2300" b="1" noProof="0" dirty="0">
                <a:solidFill>
                  <a:srgbClr val="000000"/>
                </a:solidFill>
                <a:latin typeface="Petrona Bold" pitchFamily="34" charset="0"/>
                <a:ea typeface="Petrona Bold" pitchFamily="34" charset="-122"/>
                <a:cs typeface="Petrona Bold" pitchFamily="34" charset="-120"/>
              </a:rPr>
              <a:t> </a:t>
            </a:r>
            <a:r>
              <a:rPr lang="it-IT" sz="2300" b="1" noProof="0" dirty="0" err="1">
                <a:solidFill>
                  <a:srgbClr val="000000"/>
                </a:solidFill>
                <a:latin typeface="Petrona Bold" pitchFamily="34" charset="0"/>
                <a:ea typeface="Petrona Bold" pitchFamily="34" charset="-122"/>
                <a:cs typeface="Petrona Bold" pitchFamily="34" charset="-120"/>
              </a:rPr>
              <a:t>Annealing</a:t>
            </a:r>
            <a:r>
              <a:rPr lang="it-IT" sz="2300" b="1" noProof="0" dirty="0">
                <a:solidFill>
                  <a:srgbClr val="000000"/>
                </a:solidFill>
                <a:latin typeface="Petrona Bold" pitchFamily="34" charset="0"/>
                <a:ea typeface="Petrona Bold" pitchFamily="34" charset="-122"/>
                <a:cs typeface="Petrona Bold" pitchFamily="34" charset="-120"/>
              </a:rPr>
              <a:t>: Un Approccio di Ottimizzazione</a:t>
            </a:r>
            <a:endParaRPr lang="it-IT" sz="2300" noProof="0" dirty="0"/>
          </a:p>
        </p:txBody>
      </p:sp>
      <p:sp>
        <p:nvSpPr>
          <p:cNvPr id="6" name="Text 4"/>
          <p:cNvSpPr/>
          <p:nvPr/>
        </p:nvSpPr>
        <p:spPr>
          <a:xfrm>
            <a:off x="7599521" y="4065151"/>
            <a:ext cx="6244709" cy="2177415"/>
          </a:xfrm>
          <a:prstGeom prst="rect">
            <a:avLst/>
          </a:prstGeom>
          <a:noFill/>
          <a:ln/>
        </p:spPr>
        <p:txBody>
          <a:bodyPr wrap="square" lIns="0" tIns="0" rIns="0" bIns="0" rtlCol="0" anchor="t"/>
          <a:lstStyle/>
          <a:p>
            <a:pPr marL="0" indent="0">
              <a:lnSpc>
                <a:spcPts val="2850"/>
              </a:lnSpc>
              <a:buNone/>
            </a:pPr>
            <a:r>
              <a:rPr lang="it-IT" sz="2000" noProof="0" dirty="0">
                <a:solidFill>
                  <a:srgbClr val="272525"/>
                </a:solidFill>
                <a:latin typeface="Inter" pitchFamily="34" charset="0"/>
                <a:ea typeface="Inter" pitchFamily="34" charset="-122"/>
                <a:cs typeface="Inter" pitchFamily="34" charset="-120"/>
              </a:rPr>
              <a:t>Per affrontare questa sfida, utilizziamo un algoritmo di ottimizzazione basato sul </a:t>
            </a:r>
            <a:r>
              <a:rPr lang="it-IT" sz="2000" noProof="0" dirty="0" err="1">
                <a:solidFill>
                  <a:srgbClr val="272525"/>
                </a:solidFill>
                <a:latin typeface="Inter" pitchFamily="34" charset="0"/>
                <a:ea typeface="Inter" pitchFamily="34" charset="-122"/>
                <a:cs typeface="Inter" pitchFamily="34" charset="-120"/>
              </a:rPr>
              <a:t>simulated</a:t>
            </a:r>
            <a:r>
              <a:rPr lang="it-IT" sz="2000" noProof="0" dirty="0">
                <a:solidFill>
                  <a:srgbClr val="272525"/>
                </a:solidFill>
                <a:latin typeface="Inter" pitchFamily="34" charset="0"/>
                <a:ea typeface="Inter" pitchFamily="34" charset="-122"/>
                <a:cs typeface="Inter" pitchFamily="34" charset="-120"/>
              </a:rPr>
              <a:t> </a:t>
            </a:r>
            <a:r>
              <a:rPr lang="it-IT" sz="2000" noProof="0" dirty="0" err="1">
                <a:solidFill>
                  <a:srgbClr val="272525"/>
                </a:solidFill>
                <a:latin typeface="Inter" pitchFamily="34" charset="0"/>
                <a:ea typeface="Inter" pitchFamily="34" charset="-122"/>
                <a:cs typeface="Inter" pitchFamily="34" charset="-120"/>
              </a:rPr>
              <a:t>annealing</a:t>
            </a:r>
            <a:r>
              <a:rPr lang="it-IT" sz="2000" noProof="0" dirty="0">
                <a:solidFill>
                  <a:srgbClr val="272525"/>
                </a:solidFill>
                <a:latin typeface="Inter" pitchFamily="34" charset="0"/>
                <a:ea typeface="Inter" pitchFamily="34" charset="-122"/>
                <a:cs typeface="Inter" pitchFamily="34" charset="-120"/>
              </a:rPr>
              <a:t>, che simula il processo di raffreddamento lento di un materiale per raggiungere uno stato di energia minima. Questo algoritmo ci permette di trovare la conformazione tridimensionale ad energia minima per la proteina.</a:t>
            </a:r>
            <a:endParaRPr lang="it-IT" sz="2000" noProof="0" dirty="0"/>
          </a:p>
        </p:txBody>
      </p:sp>
      <p:sp>
        <p:nvSpPr>
          <p:cNvPr id="8" name="Rettangolo 7">
            <a:extLst>
              <a:ext uri="{FF2B5EF4-FFF2-40B4-BE49-F238E27FC236}">
                <a16:creationId xmlns:a16="http://schemas.microsoft.com/office/drawing/2014/main" id="{9BFB70FA-1183-F3C5-C3EE-EB93879796AC}"/>
              </a:ext>
            </a:extLst>
          </p:cNvPr>
          <p:cNvSpPr/>
          <p:nvPr/>
        </p:nvSpPr>
        <p:spPr>
          <a:xfrm>
            <a:off x="12490443" y="7255824"/>
            <a:ext cx="2078182" cy="855023"/>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sp>
        <p:nvSpPr>
          <p:cNvPr id="9" name="CasellaDiTesto 8">
            <a:extLst>
              <a:ext uri="{FF2B5EF4-FFF2-40B4-BE49-F238E27FC236}">
                <a16:creationId xmlns:a16="http://schemas.microsoft.com/office/drawing/2014/main" id="{E9F2C525-DFBC-B4BF-D539-78F3DE1B3426}"/>
              </a:ext>
            </a:extLst>
          </p:cNvPr>
          <p:cNvSpPr txBox="1"/>
          <p:nvPr/>
        </p:nvSpPr>
        <p:spPr>
          <a:xfrm>
            <a:off x="4112478" y="705233"/>
            <a:ext cx="11283415" cy="646331"/>
          </a:xfrm>
          <a:prstGeom prst="rect">
            <a:avLst/>
          </a:prstGeom>
          <a:noFill/>
        </p:spPr>
        <p:txBody>
          <a:bodyPr wrap="square">
            <a:spAutoFit/>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noProof="0" dirty="0"/>
              <a:t>Obiettivo: minimizzare l'energia del sistema tramite un algoritmo di </a:t>
            </a:r>
            <a:r>
              <a:rPr lang="it-IT" noProof="0" dirty="0" err="1"/>
              <a:t>simulated</a:t>
            </a:r>
            <a:r>
              <a:rPr lang="it-IT" noProof="0" dirty="0"/>
              <a:t> </a:t>
            </a:r>
            <a:r>
              <a:rPr lang="it-IT" noProof="0" dirty="0" err="1"/>
              <a:t>annealing</a:t>
            </a:r>
            <a:r>
              <a:rPr lang="it-IT" noProof="0" dirty="0"/>
              <a:t>.</a:t>
            </a:r>
          </a:p>
          <a:p>
            <a:r>
              <a:rPr lang="it-IT" noProof="0" dirty="0"/>
              <a:t>Ottimizzare il codice in linguaggio C tramite tecniche Assembly e </a:t>
            </a:r>
            <a:r>
              <a:rPr lang="it-IT" noProof="0" dirty="0" err="1"/>
              <a:t>OpenMP</a:t>
            </a:r>
            <a:endParaRPr lang="it-IT" noProof="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51177"/>
          </a:xfrm>
          <a:prstGeom prst="rect">
            <a:avLst/>
          </a:prstGeom>
        </p:spPr>
      </p:pic>
      <p:sp>
        <p:nvSpPr>
          <p:cNvPr id="3" name="Text 0"/>
          <p:cNvSpPr/>
          <p:nvPr/>
        </p:nvSpPr>
        <p:spPr>
          <a:xfrm>
            <a:off x="770334" y="2878455"/>
            <a:ext cx="8927663" cy="722233"/>
          </a:xfrm>
          <a:prstGeom prst="rect">
            <a:avLst/>
          </a:prstGeom>
          <a:noFill/>
          <a:ln/>
        </p:spPr>
        <p:txBody>
          <a:bodyPr wrap="none" lIns="0" tIns="0" rIns="0" bIns="0" rtlCol="0" anchor="t"/>
          <a:lstStyle/>
          <a:p>
            <a:pPr marL="0" indent="0">
              <a:lnSpc>
                <a:spcPts val="5650"/>
              </a:lnSpc>
              <a:buNone/>
            </a:pPr>
            <a:r>
              <a:rPr lang="it-IT" sz="4500" b="1" noProof="0" dirty="0">
                <a:solidFill>
                  <a:srgbClr val="000000"/>
                </a:solidFill>
                <a:latin typeface="Petrona Bold" pitchFamily="34" charset="0"/>
                <a:ea typeface="Petrona Bold" pitchFamily="34" charset="-122"/>
                <a:cs typeface="Petrona Bold" pitchFamily="34" charset="-120"/>
              </a:rPr>
              <a:t>Implementazione in Linguaggio C</a:t>
            </a:r>
            <a:endParaRPr lang="it-IT" sz="4500" noProof="0" dirty="0"/>
          </a:p>
        </p:txBody>
      </p:sp>
      <p:sp>
        <p:nvSpPr>
          <p:cNvPr id="4" name="Shape 1"/>
          <p:cNvSpPr/>
          <p:nvPr/>
        </p:nvSpPr>
        <p:spPr>
          <a:xfrm>
            <a:off x="475963" y="4004905"/>
            <a:ext cx="495181" cy="495181"/>
          </a:xfrm>
          <a:prstGeom prst="roundRect">
            <a:avLst>
              <a:gd name="adj" fmla="val 18669"/>
            </a:avLst>
          </a:prstGeom>
          <a:solidFill>
            <a:srgbClr val="CCEEFF"/>
          </a:solidFill>
          <a:ln w="7620">
            <a:solidFill>
              <a:srgbClr val="B2D4E5"/>
            </a:solidFill>
            <a:prstDash val="solid"/>
          </a:ln>
        </p:spPr>
        <p:txBody>
          <a:bodyPr/>
          <a:lstStyle/>
          <a:p>
            <a:endParaRPr lang="it-IT" noProof="0" dirty="0"/>
          </a:p>
        </p:txBody>
      </p:sp>
      <p:sp>
        <p:nvSpPr>
          <p:cNvPr id="5" name="Text 2"/>
          <p:cNvSpPr/>
          <p:nvPr/>
        </p:nvSpPr>
        <p:spPr>
          <a:xfrm>
            <a:off x="649318" y="4079081"/>
            <a:ext cx="148352" cy="346710"/>
          </a:xfrm>
          <a:prstGeom prst="rect">
            <a:avLst/>
          </a:prstGeom>
          <a:noFill/>
          <a:ln/>
        </p:spPr>
        <p:txBody>
          <a:bodyPr wrap="none" lIns="0" tIns="0" rIns="0" bIns="0" rtlCol="0" anchor="t"/>
          <a:lstStyle/>
          <a:p>
            <a:pPr marL="0" indent="0" algn="ctr">
              <a:lnSpc>
                <a:spcPts val="2700"/>
              </a:lnSpc>
              <a:buNone/>
            </a:pPr>
            <a:r>
              <a:rPr lang="it-IT" sz="2700" b="1" noProof="0" dirty="0">
                <a:solidFill>
                  <a:srgbClr val="272525"/>
                </a:solidFill>
                <a:latin typeface="Petrona Bold" pitchFamily="34" charset="0"/>
                <a:ea typeface="Petrona Bold" pitchFamily="34" charset="-122"/>
                <a:cs typeface="Petrona Bold" pitchFamily="34" charset="-120"/>
              </a:rPr>
              <a:t>1</a:t>
            </a:r>
            <a:endParaRPr lang="it-IT" sz="2700" noProof="0" dirty="0"/>
          </a:p>
        </p:txBody>
      </p:sp>
      <p:sp>
        <p:nvSpPr>
          <p:cNvPr id="6" name="Text 3"/>
          <p:cNvSpPr/>
          <p:nvPr/>
        </p:nvSpPr>
        <p:spPr>
          <a:xfrm>
            <a:off x="1191172" y="4004905"/>
            <a:ext cx="2888813" cy="360998"/>
          </a:xfrm>
          <a:prstGeom prst="rect">
            <a:avLst/>
          </a:prstGeom>
          <a:noFill/>
          <a:ln/>
        </p:spPr>
        <p:txBody>
          <a:bodyPr wrap="none" lIns="0" tIns="0" rIns="0" bIns="0" rtlCol="0" anchor="t"/>
          <a:lstStyle/>
          <a:p>
            <a:pPr marL="0" indent="0">
              <a:lnSpc>
                <a:spcPts val="2800"/>
              </a:lnSpc>
              <a:buNone/>
            </a:pPr>
            <a:r>
              <a:rPr lang="it-IT" sz="2250" b="1" noProof="0" dirty="0">
                <a:solidFill>
                  <a:srgbClr val="272525"/>
                </a:solidFill>
                <a:latin typeface="Petrona Bold" pitchFamily="34" charset="0"/>
                <a:ea typeface="Petrona Bold" pitchFamily="34" charset="-122"/>
                <a:cs typeface="Petrona Bold" pitchFamily="34" charset="-120"/>
              </a:rPr>
              <a:t>Sviluppo del Codice</a:t>
            </a:r>
            <a:endParaRPr lang="it-IT" sz="2250" noProof="0" dirty="0"/>
          </a:p>
        </p:txBody>
      </p:sp>
      <p:sp>
        <p:nvSpPr>
          <p:cNvPr id="7" name="Text 4"/>
          <p:cNvSpPr/>
          <p:nvPr/>
        </p:nvSpPr>
        <p:spPr>
          <a:xfrm>
            <a:off x="382523" y="4800415"/>
            <a:ext cx="4051683" cy="2751177"/>
          </a:xfrm>
          <a:prstGeom prst="rect">
            <a:avLst/>
          </a:prstGeom>
          <a:noFill/>
          <a:ln/>
        </p:spPr>
        <p:txBody>
          <a:bodyPr wrap="square" lIns="0" tIns="0" rIns="0" bIns="0" rtlCol="0" anchor="t"/>
          <a:lstStyle/>
          <a:p>
            <a:pPr>
              <a:lnSpc>
                <a:spcPts val="2750"/>
              </a:lnSpc>
            </a:pPr>
            <a:r>
              <a:rPr lang="it-IT" sz="2000" noProof="0" dirty="0">
                <a:solidFill>
                  <a:srgbClr val="272525"/>
                </a:solidFill>
                <a:latin typeface="Inter" pitchFamily="34" charset="0"/>
                <a:ea typeface="Inter" pitchFamily="34" charset="-122"/>
                <a:cs typeface="Inter" pitchFamily="34" charset="-120"/>
              </a:rPr>
              <a:t>Inizialmente, l'algoritmo è stato implementato in linguaggio C, offrendo una base per la risoluzione del problema, facendo da </a:t>
            </a:r>
            <a:r>
              <a:rPr lang="it-IT" sz="2000" b="1" noProof="0" dirty="0">
                <a:solidFill>
                  <a:srgbClr val="272525"/>
                </a:solidFill>
                <a:latin typeface="Inter" pitchFamily="34" charset="0"/>
                <a:ea typeface="Inter" pitchFamily="34" charset="-122"/>
                <a:cs typeface="Inter" pitchFamily="34" charset="-120"/>
              </a:rPr>
              <a:t>punto di riferimento</a:t>
            </a:r>
            <a:r>
              <a:rPr lang="it-IT" sz="2000" noProof="0" dirty="0">
                <a:solidFill>
                  <a:srgbClr val="272525"/>
                </a:solidFill>
                <a:latin typeface="Inter" pitchFamily="34" charset="0"/>
                <a:ea typeface="Inter" pitchFamily="34" charset="-122"/>
                <a:cs typeface="Inter" pitchFamily="34" charset="-120"/>
              </a:rPr>
              <a:t> per le successive ottimizzazioni.</a:t>
            </a:r>
          </a:p>
        </p:txBody>
      </p:sp>
      <p:sp>
        <p:nvSpPr>
          <p:cNvPr id="8" name="Shape 5"/>
          <p:cNvSpPr/>
          <p:nvPr/>
        </p:nvSpPr>
        <p:spPr>
          <a:xfrm>
            <a:off x="4932716" y="4004905"/>
            <a:ext cx="495181" cy="495181"/>
          </a:xfrm>
          <a:prstGeom prst="roundRect">
            <a:avLst>
              <a:gd name="adj" fmla="val 18669"/>
            </a:avLst>
          </a:prstGeom>
          <a:solidFill>
            <a:srgbClr val="CCEEFF"/>
          </a:solidFill>
          <a:ln w="7620">
            <a:solidFill>
              <a:srgbClr val="B2D4E5"/>
            </a:solidFill>
            <a:prstDash val="solid"/>
          </a:ln>
        </p:spPr>
        <p:txBody>
          <a:bodyPr/>
          <a:lstStyle/>
          <a:p>
            <a:endParaRPr lang="it-IT" noProof="0" dirty="0"/>
          </a:p>
        </p:txBody>
      </p:sp>
      <p:sp>
        <p:nvSpPr>
          <p:cNvPr id="9" name="Text 6"/>
          <p:cNvSpPr/>
          <p:nvPr/>
        </p:nvSpPr>
        <p:spPr>
          <a:xfrm>
            <a:off x="5082021" y="4079081"/>
            <a:ext cx="196572" cy="346710"/>
          </a:xfrm>
          <a:prstGeom prst="rect">
            <a:avLst/>
          </a:prstGeom>
          <a:noFill/>
          <a:ln/>
        </p:spPr>
        <p:txBody>
          <a:bodyPr wrap="none" lIns="0" tIns="0" rIns="0" bIns="0" rtlCol="0" anchor="t"/>
          <a:lstStyle/>
          <a:p>
            <a:pPr marL="0" indent="0" algn="ctr">
              <a:lnSpc>
                <a:spcPts val="2700"/>
              </a:lnSpc>
              <a:buNone/>
            </a:pPr>
            <a:r>
              <a:rPr lang="it-IT" sz="2700" b="1" noProof="0" dirty="0">
                <a:solidFill>
                  <a:srgbClr val="272525"/>
                </a:solidFill>
                <a:latin typeface="Petrona Bold" pitchFamily="34" charset="0"/>
                <a:ea typeface="Petrona Bold" pitchFamily="34" charset="-122"/>
                <a:cs typeface="Petrona Bold" pitchFamily="34" charset="-120"/>
              </a:rPr>
              <a:t>2</a:t>
            </a:r>
            <a:endParaRPr lang="it-IT" sz="2700" noProof="0" dirty="0"/>
          </a:p>
        </p:txBody>
      </p:sp>
      <p:sp>
        <p:nvSpPr>
          <p:cNvPr id="10" name="Text 7"/>
          <p:cNvSpPr/>
          <p:nvPr/>
        </p:nvSpPr>
        <p:spPr>
          <a:xfrm>
            <a:off x="5647925" y="4004905"/>
            <a:ext cx="3635326" cy="721995"/>
          </a:xfrm>
          <a:prstGeom prst="rect">
            <a:avLst/>
          </a:prstGeom>
          <a:noFill/>
          <a:ln/>
        </p:spPr>
        <p:txBody>
          <a:bodyPr wrap="square" lIns="0" tIns="0" rIns="0" bIns="0" rtlCol="0" anchor="t"/>
          <a:lstStyle/>
          <a:p>
            <a:pPr marL="0" indent="0">
              <a:lnSpc>
                <a:spcPts val="2800"/>
              </a:lnSpc>
              <a:buNone/>
            </a:pPr>
            <a:r>
              <a:rPr lang="it-IT" sz="2250" b="1" noProof="0" dirty="0">
                <a:solidFill>
                  <a:srgbClr val="272525"/>
                </a:solidFill>
                <a:latin typeface="Petrona Bold" pitchFamily="34" charset="0"/>
                <a:ea typeface="Petrona Bold" pitchFamily="34" charset="-122"/>
              </a:rPr>
              <a:t>Metodi aggiunti per la risoluzione del problema</a:t>
            </a:r>
          </a:p>
        </p:txBody>
      </p:sp>
      <p:sp>
        <p:nvSpPr>
          <p:cNvPr id="11" name="Text 8"/>
          <p:cNvSpPr/>
          <p:nvPr/>
        </p:nvSpPr>
        <p:spPr>
          <a:xfrm>
            <a:off x="4932833" y="4858941"/>
            <a:ext cx="4216599" cy="2113121"/>
          </a:xfrm>
          <a:prstGeom prst="rect">
            <a:avLst/>
          </a:prstGeom>
          <a:noFill/>
          <a:ln/>
        </p:spPr>
        <p:txBody>
          <a:bodyPr wrap="square" lIns="0" tIns="0" rIns="0" bIns="0" rtlCol="0" anchor="t"/>
          <a:lstStyle/>
          <a:p>
            <a:pPr marL="0" indent="0">
              <a:lnSpc>
                <a:spcPts val="2750"/>
              </a:lnSpc>
              <a:buNone/>
            </a:pPr>
            <a:endParaRPr lang="it-IT" sz="1700" noProof="0" dirty="0"/>
          </a:p>
        </p:txBody>
      </p:sp>
      <p:sp>
        <p:nvSpPr>
          <p:cNvPr id="12" name="Shape 9"/>
          <p:cNvSpPr/>
          <p:nvPr/>
        </p:nvSpPr>
        <p:spPr>
          <a:xfrm>
            <a:off x="9632338" y="4004905"/>
            <a:ext cx="495181" cy="495181"/>
          </a:xfrm>
          <a:prstGeom prst="roundRect">
            <a:avLst>
              <a:gd name="adj" fmla="val 18669"/>
            </a:avLst>
          </a:prstGeom>
          <a:solidFill>
            <a:srgbClr val="CCEEFF"/>
          </a:solidFill>
          <a:ln w="7620">
            <a:solidFill>
              <a:srgbClr val="B2D4E5"/>
            </a:solidFill>
            <a:prstDash val="solid"/>
          </a:ln>
        </p:spPr>
        <p:txBody>
          <a:bodyPr/>
          <a:lstStyle/>
          <a:p>
            <a:endParaRPr lang="it-IT" noProof="0" dirty="0"/>
          </a:p>
        </p:txBody>
      </p:sp>
      <p:sp>
        <p:nvSpPr>
          <p:cNvPr id="13" name="Text 10"/>
          <p:cNvSpPr/>
          <p:nvPr/>
        </p:nvSpPr>
        <p:spPr>
          <a:xfrm>
            <a:off x="9781762" y="4079081"/>
            <a:ext cx="196215" cy="346710"/>
          </a:xfrm>
          <a:prstGeom prst="rect">
            <a:avLst/>
          </a:prstGeom>
          <a:noFill/>
          <a:ln/>
        </p:spPr>
        <p:txBody>
          <a:bodyPr wrap="none" lIns="0" tIns="0" rIns="0" bIns="0" rtlCol="0" anchor="t"/>
          <a:lstStyle/>
          <a:p>
            <a:pPr marL="0" indent="0" algn="ctr">
              <a:lnSpc>
                <a:spcPts val="2700"/>
              </a:lnSpc>
              <a:buNone/>
            </a:pPr>
            <a:r>
              <a:rPr lang="it-IT" sz="2700" b="1" noProof="0" dirty="0">
                <a:solidFill>
                  <a:srgbClr val="272525"/>
                </a:solidFill>
                <a:latin typeface="Petrona Bold" pitchFamily="34" charset="0"/>
                <a:ea typeface="Petrona Bold" pitchFamily="34" charset="-122"/>
                <a:cs typeface="Petrona Bold" pitchFamily="34" charset="-120"/>
              </a:rPr>
              <a:t>3</a:t>
            </a:r>
            <a:endParaRPr lang="it-IT" sz="2700" noProof="0" dirty="0"/>
          </a:p>
        </p:txBody>
      </p:sp>
      <p:sp>
        <p:nvSpPr>
          <p:cNvPr id="14" name="Text 11"/>
          <p:cNvSpPr/>
          <p:nvPr/>
        </p:nvSpPr>
        <p:spPr>
          <a:xfrm>
            <a:off x="10347547" y="4004905"/>
            <a:ext cx="3480316" cy="360998"/>
          </a:xfrm>
          <a:prstGeom prst="rect">
            <a:avLst/>
          </a:prstGeom>
          <a:noFill/>
          <a:ln/>
        </p:spPr>
        <p:txBody>
          <a:bodyPr wrap="none" lIns="0" tIns="0" rIns="0" bIns="0" rtlCol="0" anchor="t"/>
          <a:lstStyle/>
          <a:p>
            <a:pPr marL="0" indent="0">
              <a:lnSpc>
                <a:spcPts val="2800"/>
              </a:lnSpc>
              <a:buNone/>
            </a:pPr>
            <a:r>
              <a:rPr lang="it-IT" sz="2250" b="1" noProof="0" dirty="0">
                <a:solidFill>
                  <a:srgbClr val="272525"/>
                </a:solidFill>
                <a:latin typeface="Petrona Bold" pitchFamily="34" charset="0"/>
                <a:ea typeface="Petrona Bold" pitchFamily="34" charset="-122"/>
                <a:cs typeface="Petrona Bold" pitchFamily="34" charset="-120"/>
              </a:rPr>
              <a:t>Rappresentazione dei Dati</a:t>
            </a:r>
            <a:endParaRPr lang="it-IT" sz="2250" noProof="0" dirty="0"/>
          </a:p>
        </p:txBody>
      </p:sp>
      <p:sp>
        <p:nvSpPr>
          <p:cNvPr id="15" name="Text 12"/>
          <p:cNvSpPr/>
          <p:nvPr/>
        </p:nvSpPr>
        <p:spPr>
          <a:xfrm>
            <a:off x="9565307" y="4787247"/>
            <a:ext cx="5232114" cy="2113121"/>
          </a:xfrm>
          <a:prstGeom prst="rect">
            <a:avLst/>
          </a:prstGeom>
          <a:noFill/>
          <a:ln/>
        </p:spPr>
        <p:txBody>
          <a:bodyPr wrap="square" lIns="0" tIns="0" rIns="0" bIns="0" rtlCol="0" anchor="t"/>
          <a:lstStyle/>
          <a:p>
            <a:pPr marL="0" indent="0">
              <a:lnSpc>
                <a:spcPts val="2750"/>
              </a:lnSpc>
              <a:buNone/>
            </a:pPr>
            <a:r>
              <a:rPr lang="it-IT" sz="2000" noProof="0" dirty="0">
                <a:solidFill>
                  <a:srgbClr val="272525"/>
                </a:solidFill>
                <a:latin typeface="Inter" pitchFamily="34" charset="0"/>
                <a:ea typeface="Inter" pitchFamily="34" charset="-122"/>
                <a:cs typeface="Inter" pitchFamily="34" charset="-120"/>
              </a:rPr>
              <a:t>Si sono sviluppate due versioni:</a:t>
            </a:r>
          </a:p>
          <a:p>
            <a:pPr marL="285750" indent="-285750">
              <a:lnSpc>
                <a:spcPts val="2750"/>
              </a:lnSpc>
              <a:buFont typeface="Arial" panose="020B0604020202020204" pitchFamily="34" charset="0"/>
              <a:buChar char="•"/>
            </a:pPr>
            <a:r>
              <a:rPr lang="it-IT" sz="2000" b="1" dirty="0">
                <a:solidFill>
                  <a:srgbClr val="272525"/>
                </a:solidFill>
                <a:latin typeface="Inter" pitchFamily="34" charset="0"/>
                <a:ea typeface="Inter" pitchFamily="34" charset="-122"/>
                <a:cs typeface="Inter" pitchFamily="34" charset="-120"/>
              </a:rPr>
              <a:t>32 bit</a:t>
            </a:r>
            <a:r>
              <a:rPr lang="it-IT" sz="2000" dirty="0">
                <a:solidFill>
                  <a:srgbClr val="272525"/>
                </a:solidFill>
                <a:latin typeface="Inter" pitchFamily="34" charset="0"/>
                <a:ea typeface="Inter" pitchFamily="34" charset="-122"/>
                <a:cs typeface="Inter" pitchFamily="34" charset="-120"/>
              </a:rPr>
              <a:t>, con valori </a:t>
            </a:r>
            <a:r>
              <a:rPr lang="it-IT" sz="2000" b="1" dirty="0">
                <a:solidFill>
                  <a:srgbClr val="272525"/>
                </a:solidFill>
                <a:latin typeface="Inter" pitchFamily="34" charset="0"/>
                <a:ea typeface="Inter" pitchFamily="34" charset="-122"/>
                <a:cs typeface="Inter" pitchFamily="34" charset="-120"/>
              </a:rPr>
              <a:t>float</a:t>
            </a:r>
            <a:r>
              <a:rPr lang="it-IT" sz="2000" dirty="0">
                <a:solidFill>
                  <a:srgbClr val="272525"/>
                </a:solidFill>
                <a:latin typeface="Inter" pitchFamily="34" charset="0"/>
                <a:ea typeface="Inter" pitchFamily="34" charset="-122"/>
                <a:cs typeface="Inter" pitchFamily="34" charset="-120"/>
              </a:rPr>
              <a:t> (precisione singola)</a:t>
            </a:r>
          </a:p>
          <a:p>
            <a:pPr marL="285750" indent="-285750">
              <a:lnSpc>
                <a:spcPts val="2750"/>
              </a:lnSpc>
              <a:buFont typeface="Arial" panose="020B0604020202020204" pitchFamily="34" charset="0"/>
              <a:buChar char="•"/>
            </a:pPr>
            <a:r>
              <a:rPr lang="it-IT" sz="2000" b="1" noProof="0" dirty="0">
                <a:solidFill>
                  <a:srgbClr val="272525"/>
                </a:solidFill>
                <a:latin typeface="Inter" pitchFamily="34" charset="0"/>
                <a:ea typeface="Inter" pitchFamily="34" charset="-122"/>
                <a:cs typeface="Inter" pitchFamily="34" charset="-120"/>
              </a:rPr>
              <a:t>64 bit</a:t>
            </a:r>
            <a:r>
              <a:rPr lang="it-IT" sz="2000" noProof="0" dirty="0">
                <a:solidFill>
                  <a:srgbClr val="272525"/>
                </a:solidFill>
                <a:latin typeface="Inter" pitchFamily="34" charset="0"/>
                <a:ea typeface="Inter" pitchFamily="34" charset="-122"/>
                <a:cs typeface="Inter" pitchFamily="34" charset="-120"/>
              </a:rPr>
              <a:t>, </a:t>
            </a:r>
            <a:r>
              <a:rPr lang="it-IT" sz="2000" dirty="0">
                <a:solidFill>
                  <a:srgbClr val="272525"/>
                </a:solidFill>
                <a:latin typeface="Inter" pitchFamily="34" charset="0"/>
                <a:ea typeface="Inter" pitchFamily="34" charset="-122"/>
                <a:cs typeface="Inter" pitchFamily="34" charset="-120"/>
              </a:rPr>
              <a:t>con valori </a:t>
            </a:r>
            <a:r>
              <a:rPr lang="it-IT" sz="2000" b="1" dirty="0">
                <a:solidFill>
                  <a:srgbClr val="272525"/>
                </a:solidFill>
                <a:latin typeface="Inter" pitchFamily="34" charset="0"/>
                <a:ea typeface="Inter" pitchFamily="34" charset="-122"/>
                <a:cs typeface="Inter" pitchFamily="34" charset="-120"/>
              </a:rPr>
              <a:t>double</a:t>
            </a:r>
            <a:r>
              <a:rPr lang="it-IT" sz="2000" dirty="0">
                <a:solidFill>
                  <a:srgbClr val="272525"/>
                </a:solidFill>
                <a:latin typeface="Inter" pitchFamily="34" charset="0"/>
                <a:ea typeface="Inter" pitchFamily="34" charset="-122"/>
                <a:cs typeface="Inter" pitchFamily="34" charset="-120"/>
              </a:rPr>
              <a:t> (precisione doppia)</a:t>
            </a:r>
          </a:p>
          <a:p>
            <a:pPr>
              <a:lnSpc>
                <a:spcPts val="2750"/>
              </a:lnSpc>
            </a:pPr>
            <a:r>
              <a:rPr lang="it-IT" sz="2000" dirty="0">
                <a:solidFill>
                  <a:srgbClr val="272525"/>
                </a:solidFill>
                <a:latin typeface="Inter" pitchFamily="34" charset="0"/>
                <a:ea typeface="Inter" pitchFamily="34" charset="-122"/>
                <a:cs typeface="Inter" pitchFamily="34" charset="-120"/>
              </a:rPr>
              <a:t>L</a:t>
            </a:r>
            <a:r>
              <a:rPr lang="it-IT" sz="2000" noProof="0" dirty="0">
                <a:solidFill>
                  <a:srgbClr val="272525"/>
                </a:solidFill>
                <a:latin typeface="Inter" pitchFamily="34" charset="0"/>
                <a:ea typeface="Inter" pitchFamily="34" charset="-122"/>
                <a:cs typeface="Inter" pitchFamily="34" charset="-120"/>
              </a:rPr>
              <a:t>a rappresentazione delle matrici è stata fatta secondo un approccio </a:t>
            </a:r>
            <a:r>
              <a:rPr lang="it-IT" sz="2000" b="1" noProof="0" dirty="0" err="1">
                <a:solidFill>
                  <a:srgbClr val="272525"/>
                </a:solidFill>
                <a:latin typeface="Inter" pitchFamily="34" charset="0"/>
                <a:ea typeface="Inter" pitchFamily="34" charset="-122"/>
                <a:cs typeface="Inter" pitchFamily="34" charset="-120"/>
              </a:rPr>
              <a:t>row</a:t>
            </a:r>
            <a:r>
              <a:rPr lang="it-IT" sz="2000" b="1" noProof="0" dirty="0">
                <a:solidFill>
                  <a:srgbClr val="272525"/>
                </a:solidFill>
                <a:latin typeface="Inter" pitchFamily="34" charset="0"/>
                <a:ea typeface="Inter" pitchFamily="34" charset="-122"/>
                <a:cs typeface="Inter" pitchFamily="34" charset="-120"/>
              </a:rPr>
              <a:t>-major-</a:t>
            </a:r>
            <a:r>
              <a:rPr lang="it-IT" sz="2000" b="1" noProof="0" dirty="0" err="1">
                <a:solidFill>
                  <a:srgbClr val="272525"/>
                </a:solidFill>
                <a:latin typeface="Inter" pitchFamily="34" charset="0"/>
                <a:ea typeface="Inter" pitchFamily="34" charset="-122"/>
                <a:cs typeface="Inter" pitchFamily="34" charset="-120"/>
              </a:rPr>
              <a:t>order</a:t>
            </a:r>
            <a:r>
              <a:rPr lang="it-IT" sz="2000" noProof="0" dirty="0">
                <a:solidFill>
                  <a:srgbClr val="272525"/>
                </a:solidFill>
                <a:latin typeface="Inter" pitchFamily="34" charset="0"/>
                <a:ea typeface="Inter" pitchFamily="34" charset="-122"/>
                <a:cs typeface="Inter" pitchFamily="34" charset="-120"/>
              </a:rPr>
              <a:t>, per garantire un accesso alla memoria efficiente.</a:t>
            </a:r>
            <a:endParaRPr lang="it-IT" sz="2000" noProof="0" dirty="0"/>
          </a:p>
        </p:txBody>
      </p:sp>
      <p:sp>
        <p:nvSpPr>
          <p:cNvPr id="16" name="Rettangolo 15">
            <a:extLst>
              <a:ext uri="{FF2B5EF4-FFF2-40B4-BE49-F238E27FC236}">
                <a16:creationId xmlns:a16="http://schemas.microsoft.com/office/drawing/2014/main" id="{E031FBBD-1726-8B0C-FEDF-DA2E653C9285}"/>
              </a:ext>
            </a:extLst>
          </p:cNvPr>
          <p:cNvSpPr/>
          <p:nvPr/>
        </p:nvSpPr>
        <p:spPr>
          <a:xfrm>
            <a:off x="12849100" y="7742712"/>
            <a:ext cx="1781299" cy="454092"/>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sp>
        <p:nvSpPr>
          <p:cNvPr id="17" name="Text 4">
            <a:extLst>
              <a:ext uri="{FF2B5EF4-FFF2-40B4-BE49-F238E27FC236}">
                <a16:creationId xmlns:a16="http://schemas.microsoft.com/office/drawing/2014/main" id="{6B063BD5-CB55-63D7-A84D-3A2158815DF4}"/>
              </a:ext>
            </a:extLst>
          </p:cNvPr>
          <p:cNvSpPr/>
          <p:nvPr/>
        </p:nvSpPr>
        <p:spPr>
          <a:xfrm>
            <a:off x="4803538" y="4801077"/>
            <a:ext cx="4392437" cy="2539270"/>
          </a:xfrm>
          <a:prstGeom prst="rect">
            <a:avLst/>
          </a:prstGeom>
          <a:noFill/>
          <a:ln/>
        </p:spPr>
        <p:txBody>
          <a:bodyPr wrap="square" lIns="0" tIns="0" rIns="0" bIns="0" rtlCol="0" anchor="t"/>
          <a:lstStyle/>
          <a:p>
            <a:pPr>
              <a:lnSpc>
                <a:spcPts val="2750"/>
              </a:lnSpc>
            </a:pPr>
            <a:r>
              <a:rPr lang="it-IT" sz="2000" noProof="0" dirty="0">
                <a:solidFill>
                  <a:srgbClr val="272525"/>
                </a:solidFill>
                <a:latin typeface="Inter" pitchFamily="34" charset="0"/>
                <a:ea typeface="Inter" pitchFamily="34" charset="-122"/>
                <a:cs typeface="Inter" pitchFamily="34" charset="-120"/>
              </a:rPr>
              <a:t>Nell’implementazione</a:t>
            </a:r>
            <a:r>
              <a:rPr lang="it-IT" sz="2000" dirty="0">
                <a:solidFill>
                  <a:srgbClr val="272525"/>
                </a:solidFill>
                <a:latin typeface="Inter" pitchFamily="34" charset="0"/>
                <a:ea typeface="Inter" pitchFamily="34" charset="-122"/>
                <a:cs typeface="Inter" pitchFamily="34" charset="-120"/>
              </a:rPr>
              <a:t>, ai fini di una corretta risoluzione del problema, oltre ai metodi descritti nello pseudo-codice della traccia di progetto, sono stati aggiunti i seguenti metodi: </a:t>
            </a:r>
            <a:r>
              <a:rPr lang="it-IT" sz="2000" b="1" dirty="0">
                <a:solidFill>
                  <a:srgbClr val="272525"/>
                </a:solidFill>
                <a:latin typeface="Inter" pitchFamily="34" charset="0"/>
                <a:ea typeface="Inter" pitchFamily="34" charset="-122"/>
                <a:cs typeface="Inter" pitchFamily="34" charset="-120"/>
              </a:rPr>
              <a:t>prodotto scalare, seno, cose, </a:t>
            </a:r>
            <a:r>
              <a:rPr lang="it-IT" sz="2000" b="1" dirty="0" err="1">
                <a:solidFill>
                  <a:srgbClr val="272525"/>
                </a:solidFill>
                <a:latin typeface="Inter" pitchFamily="34" charset="0"/>
                <a:ea typeface="Inter" pitchFamily="34" charset="-122"/>
                <a:cs typeface="Inter" pitchFamily="34" charset="-120"/>
              </a:rPr>
              <a:t>get_C_alpha</a:t>
            </a:r>
            <a:r>
              <a:rPr lang="it-IT" sz="2000" b="1" dirty="0">
                <a:solidFill>
                  <a:srgbClr val="272525"/>
                </a:solidFill>
                <a:latin typeface="Inter" pitchFamily="34" charset="0"/>
                <a:ea typeface="Inter" pitchFamily="34" charset="-122"/>
                <a:cs typeface="Inter" pitchFamily="34" charset="-120"/>
              </a:rPr>
              <a:t>, norma, prodotto matriciale, distanza euclidea</a:t>
            </a:r>
            <a:r>
              <a:rPr lang="it-IT" sz="2000" dirty="0">
                <a:solidFill>
                  <a:srgbClr val="272525"/>
                </a:solidFill>
                <a:latin typeface="Inter" pitchFamily="34" charset="0"/>
                <a:ea typeface="Inter" pitchFamily="34" charset="-122"/>
                <a:cs typeface="Inter" pitchFamily="34" charset="-120"/>
              </a:rPr>
              <a:t>. </a:t>
            </a:r>
            <a:endParaRPr lang="it-IT" sz="2000" noProof="0" dirty="0">
              <a:solidFill>
                <a:srgbClr val="272525"/>
              </a:solidFill>
              <a:latin typeface="Inter" pitchFamily="34" charset="0"/>
              <a:ea typeface="Inter" pitchFamily="34" charset="-122"/>
              <a:cs typeface="Inter" pitchFamily="34" charset="-12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372411"/>
            <a:ext cx="11142464" cy="744260"/>
          </a:xfrm>
          <a:prstGeom prst="rect">
            <a:avLst/>
          </a:prstGeom>
          <a:noFill/>
          <a:ln/>
        </p:spPr>
        <p:txBody>
          <a:bodyPr wrap="none" lIns="0" tIns="0" rIns="0" bIns="0" rtlCol="0" anchor="t"/>
          <a:lstStyle/>
          <a:p>
            <a:pPr marL="0" indent="0">
              <a:lnSpc>
                <a:spcPts val="5850"/>
              </a:lnSpc>
              <a:buNone/>
            </a:pPr>
            <a:r>
              <a:rPr lang="it-IT" sz="4650" b="1" noProof="0" dirty="0">
                <a:solidFill>
                  <a:srgbClr val="000000"/>
                </a:solidFill>
                <a:latin typeface="Petrona Bold" pitchFamily="34" charset="0"/>
                <a:ea typeface="Petrona Bold" pitchFamily="34" charset="-122"/>
                <a:cs typeface="Petrona Bold" pitchFamily="34" charset="-120"/>
              </a:rPr>
              <a:t>Ottimizzazioni in Linguaggio Assembly</a:t>
            </a:r>
            <a:endParaRPr lang="it-IT" sz="4650" noProof="0" dirty="0"/>
          </a:p>
        </p:txBody>
      </p:sp>
      <p:sp>
        <p:nvSpPr>
          <p:cNvPr id="3" name="Text 1"/>
          <p:cNvSpPr/>
          <p:nvPr/>
        </p:nvSpPr>
        <p:spPr>
          <a:xfrm>
            <a:off x="793790" y="4240659"/>
            <a:ext cx="4477345" cy="372070"/>
          </a:xfrm>
          <a:prstGeom prst="rect">
            <a:avLst/>
          </a:prstGeom>
          <a:noFill/>
          <a:ln/>
        </p:spPr>
        <p:txBody>
          <a:bodyPr wrap="none" lIns="0" tIns="0" rIns="0" bIns="0" rtlCol="0" anchor="t"/>
          <a:lstStyle/>
          <a:p>
            <a:pPr marL="0" indent="0">
              <a:lnSpc>
                <a:spcPts val="2900"/>
              </a:lnSpc>
              <a:buNone/>
            </a:pPr>
            <a:r>
              <a:rPr lang="it-IT" sz="3200" b="1" noProof="0" dirty="0">
                <a:solidFill>
                  <a:srgbClr val="000000"/>
                </a:solidFill>
                <a:latin typeface="Petrona Bold" pitchFamily="34" charset="0"/>
                <a:ea typeface="Petrona Bold" pitchFamily="34" charset="-122"/>
                <a:cs typeface="Petrona Bold" pitchFamily="34" charset="-120"/>
              </a:rPr>
              <a:t>SSE (Streaming SIMD Extension)</a:t>
            </a:r>
            <a:endParaRPr lang="it-IT" sz="3200" noProof="0" dirty="0"/>
          </a:p>
        </p:txBody>
      </p:sp>
      <p:sp>
        <p:nvSpPr>
          <p:cNvPr id="4" name="Text 2"/>
          <p:cNvSpPr/>
          <p:nvPr/>
        </p:nvSpPr>
        <p:spPr>
          <a:xfrm>
            <a:off x="793790" y="1613992"/>
            <a:ext cx="7447685" cy="1451610"/>
          </a:xfrm>
          <a:prstGeom prst="rect">
            <a:avLst/>
          </a:prstGeom>
          <a:noFill/>
          <a:ln/>
        </p:spPr>
        <p:txBody>
          <a:bodyPr wrap="square" lIns="0" tIns="0" rIns="0" bIns="0" rtlCol="0" anchor="t"/>
          <a:lstStyle/>
          <a:p>
            <a:pPr>
              <a:lnSpc>
                <a:spcPts val="2850"/>
              </a:lnSpc>
            </a:pPr>
            <a:r>
              <a:rPr lang="it-IT" sz="2000" noProof="0" dirty="0">
                <a:solidFill>
                  <a:srgbClr val="272525"/>
                </a:solidFill>
                <a:latin typeface="Inter" pitchFamily="34" charset="0"/>
                <a:ea typeface="Inter" pitchFamily="34" charset="-122"/>
                <a:cs typeface="Inter" pitchFamily="34" charset="-120"/>
              </a:rPr>
              <a:t>Il linguaggio Assembly è stato impiegato per </a:t>
            </a:r>
            <a:r>
              <a:rPr lang="it-IT" sz="2000" b="1" noProof="0" dirty="0">
                <a:solidFill>
                  <a:srgbClr val="272525"/>
                </a:solidFill>
                <a:latin typeface="Inter" pitchFamily="34" charset="0"/>
                <a:ea typeface="Inter" pitchFamily="34" charset="-122"/>
                <a:cs typeface="Inter" pitchFamily="34" charset="-120"/>
              </a:rPr>
              <a:t>ottimizzare le prestazioni</a:t>
            </a:r>
            <a:r>
              <a:rPr lang="it-IT" sz="2000" noProof="0" dirty="0">
                <a:solidFill>
                  <a:srgbClr val="272525"/>
                </a:solidFill>
                <a:latin typeface="Inter" pitchFamily="34" charset="0"/>
                <a:ea typeface="Inter" pitchFamily="34" charset="-122"/>
                <a:cs typeface="Inter" pitchFamily="34" charset="-120"/>
              </a:rPr>
              <a:t> del codice attraverso l'utilizzo delle estensioni SSE e AVX, le quali introducono nuove istruzioni al repertorio consentendo di</a:t>
            </a:r>
            <a:r>
              <a:rPr lang="it-IT" sz="2000" b="1" noProof="0" dirty="0">
                <a:solidFill>
                  <a:srgbClr val="272525"/>
                </a:solidFill>
                <a:latin typeface="Inter" pitchFamily="34" charset="0"/>
                <a:ea typeface="Inter" pitchFamily="34" charset="-122"/>
                <a:cs typeface="Inter" pitchFamily="34" charset="-120"/>
              </a:rPr>
              <a:t> eseguire operazioni su set di dati in parallelo</a:t>
            </a:r>
            <a:r>
              <a:rPr lang="it-IT" sz="1750" noProof="0" dirty="0">
                <a:solidFill>
                  <a:srgbClr val="272525"/>
                </a:solidFill>
                <a:latin typeface="Inter" pitchFamily="34" charset="0"/>
                <a:ea typeface="Inter" pitchFamily="34" charset="-122"/>
                <a:cs typeface="Inter" pitchFamily="34" charset="-120"/>
              </a:rPr>
              <a:t>.</a:t>
            </a:r>
            <a:endParaRPr lang="it-IT" sz="1750" noProof="0" dirty="0"/>
          </a:p>
        </p:txBody>
      </p:sp>
      <p:sp>
        <p:nvSpPr>
          <p:cNvPr id="5" name="Text 3"/>
          <p:cNvSpPr/>
          <p:nvPr/>
        </p:nvSpPr>
        <p:spPr>
          <a:xfrm>
            <a:off x="8601274" y="4633228"/>
            <a:ext cx="5967351" cy="347170"/>
          </a:xfrm>
          <a:prstGeom prst="rect">
            <a:avLst/>
          </a:prstGeom>
          <a:noFill/>
          <a:ln/>
        </p:spPr>
        <p:txBody>
          <a:bodyPr wrap="none" lIns="0" tIns="0" rIns="0" bIns="0" rtlCol="0" anchor="t"/>
          <a:lstStyle/>
          <a:p>
            <a:pPr marL="0" indent="0">
              <a:lnSpc>
                <a:spcPts val="2900"/>
              </a:lnSpc>
              <a:buNone/>
            </a:pPr>
            <a:r>
              <a:rPr lang="it-IT" sz="3200" b="1" noProof="0" dirty="0">
                <a:solidFill>
                  <a:srgbClr val="000000"/>
                </a:solidFill>
                <a:latin typeface="Petrona Bold" pitchFamily="34" charset="0"/>
                <a:ea typeface="Petrona Bold" pitchFamily="34" charset="-122"/>
                <a:cs typeface="Petrona Bold" pitchFamily="34" charset="-120"/>
              </a:rPr>
              <a:t>AVX (Advanced </a:t>
            </a:r>
            <a:r>
              <a:rPr lang="it-IT" sz="3200" b="1" noProof="0" dirty="0" err="1">
                <a:solidFill>
                  <a:srgbClr val="000000"/>
                </a:solidFill>
                <a:latin typeface="Petrona Bold" pitchFamily="34" charset="0"/>
                <a:ea typeface="Petrona Bold" pitchFamily="34" charset="-122"/>
                <a:cs typeface="Petrona Bold" pitchFamily="34" charset="-120"/>
              </a:rPr>
              <a:t>Vector</a:t>
            </a:r>
            <a:r>
              <a:rPr lang="it-IT" sz="3200" b="1" noProof="0" dirty="0">
                <a:solidFill>
                  <a:srgbClr val="000000"/>
                </a:solidFill>
                <a:latin typeface="Petrona Bold" pitchFamily="34" charset="0"/>
                <a:ea typeface="Petrona Bold" pitchFamily="34" charset="-122"/>
                <a:cs typeface="Petrona Bold" pitchFamily="34" charset="-120"/>
              </a:rPr>
              <a:t> </a:t>
            </a:r>
            <a:r>
              <a:rPr lang="it-IT" sz="3200" b="1" noProof="0" dirty="0" err="1">
                <a:solidFill>
                  <a:srgbClr val="000000"/>
                </a:solidFill>
                <a:latin typeface="Petrona Bold" pitchFamily="34" charset="0"/>
                <a:ea typeface="Petrona Bold" pitchFamily="34" charset="-122"/>
                <a:cs typeface="Petrona Bold" pitchFamily="34" charset="-120"/>
              </a:rPr>
              <a:t>eXtension</a:t>
            </a:r>
            <a:r>
              <a:rPr lang="it-IT" sz="3200" b="1" noProof="0" dirty="0">
                <a:solidFill>
                  <a:srgbClr val="000000"/>
                </a:solidFill>
                <a:latin typeface="Petrona Bold" pitchFamily="34" charset="0"/>
                <a:ea typeface="Petrona Bold" pitchFamily="34" charset="-122"/>
                <a:cs typeface="Petrona Bold" pitchFamily="34" charset="-120"/>
              </a:rPr>
              <a:t>)</a:t>
            </a:r>
            <a:endParaRPr lang="it-IT" sz="3200" noProof="0" dirty="0"/>
          </a:p>
        </p:txBody>
      </p:sp>
      <p:sp>
        <p:nvSpPr>
          <p:cNvPr id="6" name="Text 4"/>
          <p:cNvSpPr/>
          <p:nvPr/>
        </p:nvSpPr>
        <p:spPr>
          <a:xfrm>
            <a:off x="7855411" y="5315574"/>
            <a:ext cx="6244709" cy="1451610"/>
          </a:xfrm>
          <a:prstGeom prst="rect">
            <a:avLst/>
          </a:prstGeom>
          <a:noFill/>
          <a:ln/>
        </p:spPr>
        <p:txBody>
          <a:bodyPr wrap="square" lIns="0" tIns="0" rIns="0" bIns="0" rtlCol="0" anchor="t"/>
          <a:lstStyle/>
          <a:p>
            <a:pPr marL="0" indent="0">
              <a:lnSpc>
                <a:spcPts val="2850"/>
              </a:lnSpc>
              <a:buNone/>
            </a:pPr>
            <a:r>
              <a:rPr lang="it-IT" sz="1750" noProof="0" dirty="0">
                <a:solidFill>
                  <a:srgbClr val="272525"/>
                </a:solidFill>
                <a:latin typeface="Inter" pitchFamily="34" charset="0"/>
                <a:ea typeface="Inter" pitchFamily="34" charset="-122"/>
                <a:cs typeface="Inter" pitchFamily="34" charset="-120"/>
              </a:rPr>
              <a:t>L'estensione AVX, </a:t>
            </a:r>
            <a:endParaRPr lang="it-IT" sz="1750" noProof="0" dirty="0"/>
          </a:p>
        </p:txBody>
      </p:sp>
      <p:sp>
        <p:nvSpPr>
          <p:cNvPr id="7" name="Rettangolo 6">
            <a:extLst>
              <a:ext uri="{FF2B5EF4-FFF2-40B4-BE49-F238E27FC236}">
                <a16:creationId xmlns:a16="http://schemas.microsoft.com/office/drawing/2014/main" id="{6A84E08B-0F90-9DDE-7C8E-E0AB3A0F7A41}"/>
              </a:ext>
            </a:extLst>
          </p:cNvPr>
          <p:cNvSpPr/>
          <p:nvPr/>
        </p:nvSpPr>
        <p:spPr>
          <a:xfrm>
            <a:off x="12490443" y="7255824"/>
            <a:ext cx="2078182" cy="855023"/>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pic>
        <p:nvPicPr>
          <p:cNvPr id="13" name="Immagine 12" descr="Immagine che contiene testo, schermata&#10;&#10;Descrizione generata automaticamente">
            <a:extLst>
              <a:ext uri="{FF2B5EF4-FFF2-40B4-BE49-F238E27FC236}">
                <a16:creationId xmlns:a16="http://schemas.microsoft.com/office/drawing/2014/main" id="{2057E56A-AE4F-0C18-474E-2CDF5C8DDF11}"/>
              </a:ext>
            </a:extLst>
          </p:cNvPr>
          <p:cNvPicPr>
            <a:picLocks noChangeAspect="1"/>
          </p:cNvPicPr>
          <p:nvPr/>
        </p:nvPicPr>
        <p:blipFill>
          <a:blip r:embed="rId3"/>
          <a:stretch>
            <a:fillRect/>
          </a:stretch>
        </p:blipFill>
        <p:spPr>
          <a:xfrm>
            <a:off x="9523356" y="1246875"/>
            <a:ext cx="4576764" cy="3051177"/>
          </a:xfrm>
          <a:prstGeom prst="rect">
            <a:avLst/>
          </a:prstGeom>
        </p:spPr>
      </p:pic>
      <p:sp>
        <p:nvSpPr>
          <p:cNvPr id="14" name="Text 4">
            <a:extLst>
              <a:ext uri="{FF2B5EF4-FFF2-40B4-BE49-F238E27FC236}">
                <a16:creationId xmlns:a16="http://schemas.microsoft.com/office/drawing/2014/main" id="{2DE273D1-3625-DC35-0A2B-C32D3EE130A4}"/>
              </a:ext>
            </a:extLst>
          </p:cNvPr>
          <p:cNvSpPr/>
          <p:nvPr/>
        </p:nvSpPr>
        <p:spPr>
          <a:xfrm>
            <a:off x="530281" y="4965829"/>
            <a:ext cx="6244709" cy="1451610"/>
          </a:xfrm>
          <a:prstGeom prst="rect">
            <a:avLst/>
          </a:prstGeom>
          <a:noFill/>
          <a:ln/>
        </p:spPr>
        <p:txBody>
          <a:bodyPr wrap="square" lIns="0" tIns="0" rIns="0" bIns="0" rtlCol="0" anchor="t"/>
          <a:lstStyle/>
          <a:p>
            <a:pPr marL="0" indent="0">
              <a:lnSpc>
                <a:spcPts val="2850"/>
              </a:lnSpc>
              <a:buNone/>
            </a:pPr>
            <a:r>
              <a:rPr lang="it-IT" sz="1750" noProof="0" dirty="0">
                <a:solidFill>
                  <a:srgbClr val="272525"/>
                </a:solidFill>
                <a:latin typeface="Inter" pitchFamily="34" charset="0"/>
                <a:ea typeface="Inter" pitchFamily="34" charset="-122"/>
                <a:cs typeface="Inter" pitchFamily="34" charset="-120"/>
              </a:rPr>
              <a:t>L'estensione SSE, </a:t>
            </a:r>
            <a:endParaRPr lang="it-IT" sz="1750" noProof="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793790" y="667583"/>
            <a:ext cx="7380684" cy="744260"/>
          </a:xfrm>
          <a:prstGeom prst="rect">
            <a:avLst/>
          </a:prstGeom>
          <a:noFill/>
          <a:ln/>
        </p:spPr>
        <p:txBody>
          <a:bodyPr wrap="none" lIns="0" tIns="0" rIns="0" bIns="0" rtlCol="0" anchor="t"/>
          <a:lstStyle/>
          <a:p>
            <a:pPr marL="0" indent="0">
              <a:lnSpc>
                <a:spcPts val="5850"/>
              </a:lnSpc>
              <a:buNone/>
            </a:pPr>
            <a:r>
              <a:rPr lang="it-IT" sz="4650" b="1" noProof="0" dirty="0">
                <a:solidFill>
                  <a:srgbClr val="000000"/>
                </a:solidFill>
                <a:latin typeface="Petrona Bold" pitchFamily="34" charset="0"/>
                <a:ea typeface="Petrona Bold" pitchFamily="34" charset="-122"/>
                <a:cs typeface="Petrona Bold" pitchFamily="34" charset="-120"/>
              </a:rPr>
              <a:t>Tecniche di Ottimizzazione</a:t>
            </a:r>
            <a:endParaRPr lang="it-IT" sz="4650" noProof="0" dirty="0"/>
          </a:p>
        </p:txBody>
      </p:sp>
      <p:sp>
        <p:nvSpPr>
          <p:cNvPr id="4" name="Shape 1"/>
          <p:cNvSpPr/>
          <p:nvPr/>
        </p:nvSpPr>
        <p:spPr>
          <a:xfrm>
            <a:off x="793790" y="1752005"/>
            <a:ext cx="3664863" cy="3517344"/>
          </a:xfrm>
          <a:prstGeom prst="roundRect">
            <a:avLst>
              <a:gd name="adj" fmla="val 2709"/>
            </a:avLst>
          </a:prstGeom>
          <a:solidFill>
            <a:srgbClr val="CCEEFF"/>
          </a:solidFill>
          <a:ln w="7620">
            <a:solidFill>
              <a:srgbClr val="B2D4E5"/>
            </a:solidFill>
            <a:prstDash val="solid"/>
          </a:ln>
        </p:spPr>
        <p:txBody>
          <a:bodyPr/>
          <a:lstStyle/>
          <a:p>
            <a:endParaRPr lang="it-IT" noProof="0" dirty="0"/>
          </a:p>
        </p:txBody>
      </p:sp>
      <p:sp>
        <p:nvSpPr>
          <p:cNvPr id="5" name="Text 2"/>
          <p:cNvSpPr/>
          <p:nvPr/>
        </p:nvSpPr>
        <p:spPr>
          <a:xfrm>
            <a:off x="1028224" y="1888095"/>
            <a:ext cx="2977039" cy="372070"/>
          </a:xfrm>
          <a:prstGeom prst="rect">
            <a:avLst/>
          </a:prstGeom>
          <a:noFill/>
          <a:ln/>
        </p:spPr>
        <p:txBody>
          <a:bodyPr wrap="none" lIns="0" tIns="0" rIns="0" bIns="0" rtlCol="0" anchor="t"/>
          <a:lstStyle/>
          <a:p>
            <a:pPr marL="0" indent="0">
              <a:lnSpc>
                <a:spcPts val="2900"/>
              </a:lnSpc>
              <a:buNone/>
            </a:pPr>
            <a:r>
              <a:rPr lang="it-IT" sz="2400" b="1" noProof="0" dirty="0">
                <a:solidFill>
                  <a:srgbClr val="272525"/>
                </a:solidFill>
                <a:latin typeface="Petrona Bold" pitchFamily="34" charset="0"/>
                <a:ea typeface="Petrona Bold" pitchFamily="34" charset="-122"/>
                <a:cs typeface="Petrona Bold" pitchFamily="34" charset="-120"/>
              </a:rPr>
              <a:t>Code </a:t>
            </a:r>
            <a:r>
              <a:rPr lang="it-IT" sz="2400" b="1" noProof="0" dirty="0" err="1">
                <a:solidFill>
                  <a:srgbClr val="272525"/>
                </a:solidFill>
                <a:latin typeface="Petrona Bold" pitchFamily="34" charset="0"/>
                <a:ea typeface="Petrona Bold" pitchFamily="34" charset="-122"/>
                <a:cs typeface="Petrona Bold" pitchFamily="34" charset="-120"/>
              </a:rPr>
              <a:t>Vectorization</a:t>
            </a:r>
            <a:endParaRPr lang="it-IT" sz="2400" noProof="0" dirty="0"/>
          </a:p>
        </p:txBody>
      </p:sp>
      <p:sp>
        <p:nvSpPr>
          <p:cNvPr id="6" name="Text 3"/>
          <p:cNvSpPr/>
          <p:nvPr/>
        </p:nvSpPr>
        <p:spPr>
          <a:xfrm>
            <a:off x="1028224" y="2494598"/>
            <a:ext cx="3195995" cy="2540318"/>
          </a:xfrm>
          <a:prstGeom prst="rect">
            <a:avLst/>
          </a:prstGeom>
          <a:noFill/>
          <a:ln/>
        </p:spPr>
        <p:txBody>
          <a:bodyPr wrap="square" lIns="0" tIns="0" rIns="0" bIns="0" rtlCol="0" anchor="t"/>
          <a:lstStyle/>
          <a:p>
            <a:pPr marL="0" indent="0">
              <a:lnSpc>
                <a:spcPts val="2850"/>
              </a:lnSpc>
              <a:buNone/>
            </a:pPr>
            <a:r>
              <a:rPr lang="it-IT" sz="1750" noProof="0" dirty="0">
                <a:solidFill>
                  <a:srgbClr val="272525"/>
                </a:solidFill>
                <a:latin typeface="Inter" pitchFamily="34" charset="0"/>
                <a:ea typeface="Inter" pitchFamily="34" charset="-122"/>
                <a:cs typeface="Inter" pitchFamily="34" charset="-120"/>
              </a:rPr>
              <a:t>La code </a:t>
            </a:r>
            <a:r>
              <a:rPr lang="it-IT" sz="1750" noProof="0" dirty="0" err="1">
                <a:solidFill>
                  <a:srgbClr val="272525"/>
                </a:solidFill>
                <a:latin typeface="Inter" pitchFamily="34" charset="0"/>
                <a:ea typeface="Inter" pitchFamily="34" charset="-122"/>
                <a:cs typeface="Inter" pitchFamily="34" charset="-120"/>
              </a:rPr>
              <a:t>vectorization</a:t>
            </a:r>
            <a:r>
              <a:rPr lang="it-IT" sz="1750" noProof="0" dirty="0">
                <a:solidFill>
                  <a:srgbClr val="272525"/>
                </a:solidFill>
                <a:latin typeface="Inter" pitchFamily="34" charset="0"/>
                <a:ea typeface="Inter" pitchFamily="34" charset="-122"/>
                <a:cs typeface="Inter" pitchFamily="34" charset="-120"/>
              </a:rPr>
              <a:t> ci ha consentito di eseguire operazioni in parallelo su blocchi di dati, in modo indipendente tra loro, ed accelerando l'esecuzione.</a:t>
            </a:r>
            <a:endParaRPr lang="it-IT" sz="1750" noProof="0" dirty="0"/>
          </a:p>
        </p:txBody>
      </p:sp>
      <p:sp>
        <p:nvSpPr>
          <p:cNvPr id="7" name="Shape 4"/>
          <p:cNvSpPr/>
          <p:nvPr/>
        </p:nvSpPr>
        <p:spPr>
          <a:xfrm>
            <a:off x="4685467" y="1752005"/>
            <a:ext cx="3664863" cy="3517344"/>
          </a:xfrm>
          <a:prstGeom prst="roundRect">
            <a:avLst>
              <a:gd name="adj" fmla="val 2709"/>
            </a:avLst>
          </a:prstGeom>
          <a:solidFill>
            <a:srgbClr val="CCEEFF"/>
          </a:solidFill>
          <a:ln w="7620">
            <a:solidFill>
              <a:srgbClr val="B2D4E5"/>
            </a:solidFill>
            <a:prstDash val="solid"/>
          </a:ln>
        </p:spPr>
        <p:txBody>
          <a:bodyPr/>
          <a:lstStyle/>
          <a:p>
            <a:endParaRPr lang="it-IT" noProof="0" dirty="0"/>
          </a:p>
        </p:txBody>
      </p:sp>
      <p:sp>
        <p:nvSpPr>
          <p:cNvPr id="8" name="Text 5"/>
          <p:cNvSpPr/>
          <p:nvPr/>
        </p:nvSpPr>
        <p:spPr>
          <a:xfrm>
            <a:off x="4919901" y="1888095"/>
            <a:ext cx="2977039" cy="372070"/>
          </a:xfrm>
          <a:prstGeom prst="rect">
            <a:avLst/>
          </a:prstGeom>
          <a:noFill/>
          <a:ln/>
        </p:spPr>
        <p:txBody>
          <a:bodyPr wrap="none" lIns="0" tIns="0" rIns="0" bIns="0" rtlCol="0" anchor="t"/>
          <a:lstStyle/>
          <a:p>
            <a:pPr marL="0" indent="0">
              <a:lnSpc>
                <a:spcPts val="2900"/>
              </a:lnSpc>
              <a:buNone/>
            </a:pPr>
            <a:r>
              <a:rPr lang="it-IT" sz="2400" b="1" noProof="0" dirty="0">
                <a:solidFill>
                  <a:srgbClr val="272525"/>
                </a:solidFill>
                <a:latin typeface="Petrona Bold" pitchFamily="34" charset="0"/>
                <a:ea typeface="Petrona Bold" pitchFamily="34" charset="-122"/>
                <a:cs typeface="Petrona Bold" pitchFamily="34" charset="-120"/>
              </a:rPr>
              <a:t>Loop </a:t>
            </a:r>
            <a:r>
              <a:rPr lang="it-IT" sz="2400" b="1" noProof="0" dirty="0" err="1">
                <a:solidFill>
                  <a:srgbClr val="272525"/>
                </a:solidFill>
                <a:latin typeface="Petrona Bold" pitchFamily="34" charset="0"/>
                <a:ea typeface="Petrona Bold" pitchFamily="34" charset="-122"/>
                <a:cs typeface="Petrona Bold" pitchFamily="34" charset="-120"/>
              </a:rPr>
              <a:t>Unrolling</a:t>
            </a:r>
            <a:endParaRPr lang="it-IT" sz="2400" noProof="0" dirty="0"/>
          </a:p>
        </p:txBody>
      </p:sp>
      <p:sp>
        <p:nvSpPr>
          <p:cNvPr id="9" name="Text 6"/>
          <p:cNvSpPr/>
          <p:nvPr/>
        </p:nvSpPr>
        <p:spPr>
          <a:xfrm>
            <a:off x="4919901" y="2494598"/>
            <a:ext cx="3195995" cy="2540318"/>
          </a:xfrm>
          <a:prstGeom prst="rect">
            <a:avLst/>
          </a:prstGeom>
          <a:noFill/>
          <a:ln/>
        </p:spPr>
        <p:txBody>
          <a:bodyPr wrap="square" lIns="0" tIns="0" rIns="0" bIns="0" rtlCol="0" anchor="t"/>
          <a:lstStyle/>
          <a:p>
            <a:pPr marL="0" indent="0">
              <a:lnSpc>
                <a:spcPts val="2850"/>
              </a:lnSpc>
              <a:buNone/>
            </a:pPr>
            <a:r>
              <a:rPr lang="it-IT" sz="1750" noProof="0" dirty="0">
                <a:solidFill>
                  <a:srgbClr val="272525"/>
                </a:solidFill>
                <a:latin typeface="Inter" pitchFamily="34" charset="0"/>
                <a:ea typeface="Inter" pitchFamily="34" charset="-122"/>
                <a:cs typeface="Inter" pitchFamily="34" charset="-120"/>
              </a:rPr>
              <a:t>Il loop </a:t>
            </a:r>
            <a:r>
              <a:rPr lang="it-IT" sz="1750" noProof="0" dirty="0" err="1">
                <a:solidFill>
                  <a:srgbClr val="272525"/>
                </a:solidFill>
                <a:latin typeface="Inter" pitchFamily="34" charset="0"/>
                <a:ea typeface="Inter" pitchFamily="34" charset="-122"/>
                <a:cs typeface="Inter" pitchFamily="34" charset="-120"/>
              </a:rPr>
              <a:t>unrolling</a:t>
            </a:r>
            <a:r>
              <a:rPr lang="it-IT" sz="1750" dirty="0">
                <a:solidFill>
                  <a:srgbClr val="272525"/>
                </a:solidFill>
                <a:latin typeface="Inter" pitchFamily="34" charset="0"/>
                <a:ea typeface="Inter" pitchFamily="34" charset="-122"/>
                <a:cs typeface="Inter" pitchFamily="34" charset="-120"/>
              </a:rPr>
              <a:t> ci ha permesso</a:t>
            </a:r>
            <a:r>
              <a:rPr lang="it-IT" sz="1750" noProof="0" dirty="0">
                <a:solidFill>
                  <a:srgbClr val="272525"/>
                </a:solidFill>
                <a:latin typeface="Inter" pitchFamily="34" charset="0"/>
                <a:ea typeface="Inter" pitchFamily="34" charset="-122"/>
                <a:cs typeface="Inter" pitchFamily="34" charset="-120"/>
              </a:rPr>
              <a:t> di eseguire più istruzioni all'interno di una singola iterazione del ciclo, diminuendo il numero di istruzioni ed aumentando l'efficienza.</a:t>
            </a:r>
            <a:endParaRPr lang="it-IT" sz="1750" noProof="0" dirty="0"/>
          </a:p>
        </p:txBody>
      </p:sp>
      <p:sp>
        <p:nvSpPr>
          <p:cNvPr id="10" name="Shape 7"/>
          <p:cNvSpPr/>
          <p:nvPr/>
        </p:nvSpPr>
        <p:spPr>
          <a:xfrm>
            <a:off x="793790" y="5496163"/>
            <a:ext cx="7556421" cy="2065734"/>
          </a:xfrm>
          <a:prstGeom prst="roundRect">
            <a:avLst>
              <a:gd name="adj" fmla="val 4612"/>
            </a:avLst>
          </a:prstGeom>
          <a:solidFill>
            <a:srgbClr val="CCEEFF"/>
          </a:solidFill>
          <a:ln w="7620">
            <a:solidFill>
              <a:srgbClr val="B2D4E5"/>
            </a:solidFill>
            <a:prstDash val="solid"/>
          </a:ln>
        </p:spPr>
        <p:txBody>
          <a:bodyPr/>
          <a:lstStyle/>
          <a:p>
            <a:endParaRPr lang="it-IT" noProof="0" dirty="0"/>
          </a:p>
        </p:txBody>
      </p:sp>
      <p:sp>
        <p:nvSpPr>
          <p:cNvPr id="11" name="Text 8"/>
          <p:cNvSpPr/>
          <p:nvPr/>
        </p:nvSpPr>
        <p:spPr>
          <a:xfrm>
            <a:off x="1028343" y="5592451"/>
            <a:ext cx="3797498" cy="372070"/>
          </a:xfrm>
          <a:prstGeom prst="rect">
            <a:avLst/>
          </a:prstGeom>
          <a:noFill/>
          <a:ln/>
        </p:spPr>
        <p:txBody>
          <a:bodyPr wrap="none" lIns="0" tIns="0" rIns="0" bIns="0" rtlCol="0" anchor="t"/>
          <a:lstStyle/>
          <a:p>
            <a:pPr marL="0" indent="0">
              <a:lnSpc>
                <a:spcPts val="2900"/>
              </a:lnSpc>
              <a:buNone/>
            </a:pPr>
            <a:r>
              <a:rPr lang="it-IT" sz="2400" b="1" noProof="0" dirty="0">
                <a:solidFill>
                  <a:srgbClr val="272525"/>
                </a:solidFill>
                <a:latin typeface="Petrona Bold" pitchFamily="34" charset="0"/>
                <a:ea typeface="Petrona Bold" pitchFamily="34" charset="-122"/>
                <a:cs typeface="Petrona Bold" pitchFamily="34" charset="-120"/>
              </a:rPr>
              <a:t>Ottimizzazioni Cache-</a:t>
            </a:r>
            <a:r>
              <a:rPr lang="it-IT" sz="2400" b="1" noProof="0" dirty="0" err="1">
                <a:solidFill>
                  <a:srgbClr val="272525"/>
                </a:solidFill>
                <a:latin typeface="Petrona Bold" pitchFamily="34" charset="0"/>
                <a:ea typeface="Petrona Bold" pitchFamily="34" charset="-122"/>
                <a:cs typeface="Petrona Bold" pitchFamily="34" charset="-120"/>
              </a:rPr>
              <a:t>based</a:t>
            </a:r>
            <a:endParaRPr lang="it-IT" sz="2400" noProof="0" dirty="0"/>
          </a:p>
        </p:txBody>
      </p:sp>
      <p:sp>
        <p:nvSpPr>
          <p:cNvPr id="12" name="Text 9"/>
          <p:cNvSpPr/>
          <p:nvPr/>
        </p:nvSpPr>
        <p:spPr>
          <a:xfrm>
            <a:off x="1028343" y="6039057"/>
            <a:ext cx="7087553" cy="1557575"/>
          </a:xfrm>
          <a:prstGeom prst="rect">
            <a:avLst/>
          </a:prstGeom>
          <a:noFill/>
          <a:ln/>
        </p:spPr>
        <p:txBody>
          <a:bodyPr wrap="square" lIns="0" tIns="0" rIns="0" bIns="0" rtlCol="0" anchor="t"/>
          <a:lstStyle/>
          <a:p>
            <a:pPr marL="0" indent="0">
              <a:lnSpc>
                <a:spcPts val="2850"/>
              </a:lnSpc>
              <a:buNone/>
            </a:pPr>
            <a:r>
              <a:rPr lang="it-IT" sz="1750" noProof="0" dirty="0">
                <a:solidFill>
                  <a:srgbClr val="272525"/>
                </a:solidFill>
                <a:latin typeface="Inter" pitchFamily="34" charset="0"/>
                <a:ea typeface="Inter" pitchFamily="34" charset="-122"/>
                <a:cs typeface="Inter" pitchFamily="34" charset="-120"/>
              </a:rPr>
              <a:t>Le ottimizzazioni cache-</a:t>
            </a:r>
            <a:r>
              <a:rPr lang="it-IT" sz="1750" noProof="0" dirty="0" err="1">
                <a:solidFill>
                  <a:srgbClr val="272525"/>
                </a:solidFill>
                <a:latin typeface="Inter" pitchFamily="34" charset="0"/>
                <a:ea typeface="Inter" pitchFamily="34" charset="-122"/>
                <a:cs typeface="Inter" pitchFamily="34" charset="-120"/>
              </a:rPr>
              <a:t>based</a:t>
            </a:r>
            <a:r>
              <a:rPr lang="it-IT" sz="1750" noProof="0" dirty="0">
                <a:solidFill>
                  <a:srgbClr val="272525"/>
                </a:solidFill>
                <a:latin typeface="Inter" pitchFamily="34" charset="0"/>
                <a:ea typeface="Inter" pitchFamily="34" charset="-122"/>
                <a:cs typeface="Inter" pitchFamily="34" charset="-120"/>
              </a:rPr>
              <a:t> sfruttano i principi di località degli accessi </a:t>
            </a:r>
            <a:r>
              <a:rPr lang="it-IT" sz="1750" dirty="0">
                <a:solidFill>
                  <a:srgbClr val="272525"/>
                </a:solidFill>
                <a:latin typeface="Inter" pitchFamily="34" charset="0"/>
                <a:ea typeface="Inter" pitchFamily="34" charset="-122"/>
                <a:cs typeface="Inter" pitchFamily="34" charset="-120"/>
              </a:rPr>
              <a:t>delle</a:t>
            </a:r>
            <a:r>
              <a:rPr lang="it-IT" sz="1750" noProof="0" dirty="0">
                <a:solidFill>
                  <a:srgbClr val="272525"/>
                </a:solidFill>
                <a:latin typeface="Inter" pitchFamily="34" charset="0"/>
                <a:ea typeface="Inter" pitchFamily="34" charset="-122"/>
                <a:cs typeface="Inter" pitchFamily="34" charset="-120"/>
              </a:rPr>
              <a:t> memorie cache. I dati sono stati organizzati in modo tale sfruttare le memorie cache e migliorare la velocità di accesso, riducendo i tempi d’accesso ai dati.</a:t>
            </a:r>
            <a:endParaRPr lang="it-IT" sz="1750" noProof="0" dirty="0"/>
          </a:p>
        </p:txBody>
      </p:sp>
      <p:pic>
        <p:nvPicPr>
          <p:cNvPr id="14" name="Immagine 13" descr="Immagine che contiene schermata, arte, circuito&#10;&#10;Descrizione generata automaticamente">
            <a:extLst>
              <a:ext uri="{FF2B5EF4-FFF2-40B4-BE49-F238E27FC236}">
                <a16:creationId xmlns:a16="http://schemas.microsoft.com/office/drawing/2014/main" id="{0B0B8447-2023-DE5F-A834-0BAA94C227B1}"/>
              </a:ext>
            </a:extLst>
          </p:cNvPr>
          <p:cNvPicPr>
            <a:picLocks noChangeAspect="1"/>
          </p:cNvPicPr>
          <p:nvPr/>
        </p:nvPicPr>
        <p:blipFill>
          <a:blip r:embed="rId3"/>
          <a:stretch>
            <a:fillRect/>
          </a:stretch>
        </p:blipFill>
        <p:spPr>
          <a:xfrm>
            <a:off x="9678390" y="0"/>
            <a:ext cx="495201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DFA236D1-A133-A183-58A5-E7DDB2174FBA}"/>
              </a:ext>
            </a:extLst>
          </p:cNvPr>
          <p:cNvSpPr/>
          <p:nvPr/>
        </p:nvSpPr>
        <p:spPr>
          <a:xfrm>
            <a:off x="688769" y="449832"/>
            <a:ext cx="8312727" cy="744260"/>
          </a:xfrm>
          <a:prstGeom prst="rect">
            <a:avLst/>
          </a:prstGeom>
          <a:noFill/>
          <a:ln/>
        </p:spPr>
        <p:txBody>
          <a:bodyPr wrap="none" lIns="0" tIns="0" rIns="0" bIns="0" rtlCol="0" anchor="t"/>
          <a:lstStyle/>
          <a:p>
            <a:pPr marL="0" indent="0">
              <a:lnSpc>
                <a:spcPts val="5850"/>
              </a:lnSpc>
              <a:buNone/>
            </a:pPr>
            <a:r>
              <a:rPr lang="it-IT" sz="4400" b="1" dirty="0">
                <a:solidFill>
                  <a:srgbClr val="000000"/>
                </a:solidFill>
                <a:latin typeface="Petrona Bold" pitchFamily="34" charset="0"/>
                <a:ea typeface="Petrona Bold" pitchFamily="34" charset="-122"/>
              </a:rPr>
              <a:t>Procedure Assembly (1/4): rama</a:t>
            </a:r>
            <a:endParaRPr lang="it-IT" sz="4400" noProof="0" dirty="0"/>
          </a:p>
        </p:txBody>
      </p:sp>
      <p:sp>
        <p:nvSpPr>
          <p:cNvPr id="3" name="Rettangolo 2">
            <a:extLst>
              <a:ext uri="{FF2B5EF4-FFF2-40B4-BE49-F238E27FC236}">
                <a16:creationId xmlns:a16="http://schemas.microsoft.com/office/drawing/2014/main" id="{476ABB6D-E63F-F120-CB84-1201F867730A}"/>
              </a:ext>
            </a:extLst>
          </p:cNvPr>
          <p:cNvSpPr/>
          <p:nvPr/>
        </p:nvSpPr>
        <p:spPr>
          <a:xfrm>
            <a:off x="12490443" y="7255824"/>
            <a:ext cx="2078182" cy="855023"/>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spTree>
    <p:extLst>
      <p:ext uri="{BB962C8B-B14F-4D97-AF65-F5344CB8AC3E}">
        <p14:creationId xmlns:p14="http://schemas.microsoft.com/office/powerpoint/2010/main" val="3243271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7195BD-F8D8-5921-7CCA-F37F861B4058}"/>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EB5F52A2-CE12-7461-E52C-4A552AEBA459}"/>
              </a:ext>
            </a:extLst>
          </p:cNvPr>
          <p:cNvSpPr/>
          <p:nvPr/>
        </p:nvSpPr>
        <p:spPr>
          <a:xfrm>
            <a:off x="688769" y="449832"/>
            <a:ext cx="8312727" cy="744260"/>
          </a:xfrm>
          <a:prstGeom prst="rect">
            <a:avLst/>
          </a:prstGeom>
          <a:noFill/>
          <a:ln/>
        </p:spPr>
        <p:txBody>
          <a:bodyPr wrap="none" lIns="0" tIns="0" rIns="0" bIns="0" rtlCol="0" anchor="t"/>
          <a:lstStyle/>
          <a:p>
            <a:pPr marL="0" indent="0">
              <a:lnSpc>
                <a:spcPts val="5850"/>
              </a:lnSpc>
              <a:buNone/>
            </a:pPr>
            <a:r>
              <a:rPr lang="it-IT" sz="4400" b="1" dirty="0">
                <a:solidFill>
                  <a:srgbClr val="000000"/>
                </a:solidFill>
                <a:latin typeface="Petrona Bold" pitchFamily="34" charset="0"/>
                <a:ea typeface="Petrona Bold" pitchFamily="34" charset="-122"/>
              </a:rPr>
              <a:t>Procedure Assembly (2/4): </a:t>
            </a:r>
            <a:r>
              <a:rPr lang="it-IT" sz="4400" b="1" dirty="0" err="1">
                <a:solidFill>
                  <a:srgbClr val="000000"/>
                </a:solidFill>
                <a:latin typeface="Petrona Bold" pitchFamily="34" charset="0"/>
                <a:ea typeface="Petrona Bold" pitchFamily="34" charset="-122"/>
              </a:rPr>
              <a:t>dist</a:t>
            </a:r>
            <a:endParaRPr lang="it-IT" sz="4400" noProof="0" dirty="0"/>
          </a:p>
        </p:txBody>
      </p:sp>
      <p:sp>
        <p:nvSpPr>
          <p:cNvPr id="4" name="Rettangolo 3">
            <a:extLst>
              <a:ext uri="{FF2B5EF4-FFF2-40B4-BE49-F238E27FC236}">
                <a16:creationId xmlns:a16="http://schemas.microsoft.com/office/drawing/2014/main" id="{65FDD114-B118-7F9C-186F-8A1C1C11E250}"/>
              </a:ext>
            </a:extLst>
          </p:cNvPr>
          <p:cNvSpPr/>
          <p:nvPr/>
        </p:nvSpPr>
        <p:spPr>
          <a:xfrm>
            <a:off x="12490443" y="7255824"/>
            <a:ext cx="2078182" cy="855023"/>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spTree>
    <p:extLst>
      <p:ext uri="{BB962C8B-B14F-4D97-AF65-F5344CB8AC3E}">
        <p14:creationId xmlns:p14="http://schemas.microsoft.com/office/powerpoint/2010/main" val="10537476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8BD0DD-1D7E-6ADE-BA62-2D9076FD569A}"/>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34B1E83E-F69D-F82C-76A2-A700821C4A3E}"/>
              </a:ext>
            </a:extLst>
          </p:cNvPr>
          <p:cNvSpPr/>
          <p:nvPr/>
        </p:nvSpPr>
        <p:spPr>
          <a:xfrm>
            <a:off x="688769" y="449832"/>
            <a:ext cx="8312727" cy="744260"/>
          </a:xfrm>
          <a:prstGeom prst="rect">
            <a:avLst/>
          </a:prstGeom>
          <a:noFill/>
          <a:ln/>
        </p:spPr>
        <p:txBody>
          <a:bodyPr wrap="none" lIns="0" tIns="0" rIns="0" bIns="0" rtlCol="0" anchor="t"/>
          <a:lstStyle/>
          <a:p>
            <a:pPr marL="0" indent="0">
              <a:lnSpc>
                <a:spcPts val="5850"/>
              </a:lnSpc>
              <a:buNone/>
            </a:pPr>
            <a:r>
              <a:rPr lang="it-IT" sz="4400" b="1" dirty="0">
                <a:solidFill>
                  <a:srgbClr val="000000"/>
                </a:solidFill>
                <a:latin typeface="Petrona Bold" pitchFamily="34" charset="0"/>
                <a:ea typeface="Petrona Bold" pitchFamily="34" charset="-122"/>
              </a:rPr>
              <a:t>Procedure Assembly (3/4): </a:t>
            </a:r>
            <a:r>
              <a:rPr lang="it-IT" sz="4400" b="1" dirty="0" err="1">
                <a:solidFill>
                  <a:srgbClr val="000000"/>
                </a:solidFill>
                <a:latin typeface="Petrona Bold" pitchFamily="34" charset="0"/>
                <a:ea typeface="Petrona Bold" pitchFamily="34" charset="-122"/>
              </a:rPr>
              <a:t>prodmat</a:t>
            </a:r>
            <a:endParaRPr lang="it-IT" sz="4400" noProof="0" dirty="0"/>
          </a:p>
        </p:txBody>
      </p:sp>
      <p:sp>
        <p:nvSpPr>
          <p:cNvPr id="4" name="Rettangolo 3">
            <a:extLst>
              <a:ext uri="{FF2B5EF4-FFF2-40B4-BE49-F238E27FC236}">
                <a16:creationId xmlns:a16="http://schemas.microsoft.com/office/drawing/2014/main" id="{31ED6CCD-2563-0B8D-0ED4-BFC764683AFC}"/>
              </a:ext>
            </a:extLst>
          </p:cNvPr>
          <p:cNvSpPr/>
          <p:nvPr/>
        </p:nvSpPr>
        <p:spPr>
          <a:xfrm>
            <a:off x="12490443" y="7255824"/>
            <a:ext cx="2078182" cy="855023"/>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sp>
        <p:nvSpPr>
          <p:cNvPr id="5" name="CasellaDiTesto 4">
            <a:extLst>
              <a:ext uri="{FF2B5EF4-FFF2-40B4-BE49-F238E27FC236}">
                <a16:creationId xmlns:a16="http://schemas.microsoft.com/office/drawing/2014/main" id="{E57E4C85-5CF4-5113-CBFC-6F0FBCAAC3E5}"/>
              </a:ext>
            </a:extLst>
          </p:cNvPr>
          <p:cNvSpPr txBox="1"/>
          <p:nvPr/>
        </p:nvSpPr>
        <p:spPr>
          <a:xfrm>
            <a:off x="8520544" y="1194092"/>
            <a:ext cx="5605155" cy="923330"/>
          </a:xfrm>
          <a:prstGeom prst="rect">
            <a:avLst/>
          </a:prstGeom>
          <a:noFill/>
        </p:spPr>
        <p:txBody>
          <a:bodyPr wrap="square" rtlCol="0">
            <a:spAutoFit/>
          </a:bodyPr>
          <a:lstStyle/>
          <a:p>
            <a:r>
              <a:rPr lang="it-IT" dirty="0"/>
              <a:t>Dire che il vettore ROTATION è stato cambiato in </a:t>
            </a:r>
            <a:r>
              <a:rPr lang="it-IT" dirty="0" err="1"/>
              <a:t>column</a:t>
            </a:r>
            <a:r>
              <a:rPr lang="it-IT" dirty="0"/>
              <a:t>-major </a:t>
            </a:r>
            <a:r>
              <a:rPr lang="it-IT" dirty="0" err="1"/>
              <a:t>order</a:t>
            </a:r>
            <a:r>
              <a:rPr lang="it-IT" dirty="0"/>
              <a:t> per ottimizzare le istruzioni del prodotto matriciale</a:t>
            </a:r>
          </a:p>
        </p:txBody>
      </p:sp>
    </p:spTree>
    <p:extLst>
      <p:ext uri="{BB962C8B-B14F-4D97-AF65-F5344CB8AC3E}">
        <p14:creationId xmlns:p14="http://schemas.microsoft.com/office/powerpoint/2010/main" val="261375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954BA-419C-53D8-3243-EEC90DFEAFEC}"/>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E8EBC945-BDAC-F490-A4BF-7224532BB130}"/>
              </a:ext>
            </a:extLst>
          </p:cNvPr>
          <p:cNvSpPr/>
          <p:nvPr/>
        </p:nvSpPr>
        <p:spPr>
          <a:xfrm>
            <a:off x="688769" y="449832"/>
            <a:ext cx="8312727" cy="744260"/>
          </a:xfrm>
          <a:prstGeom prst="rect">
            <a:avLst/>
          </a:prstGeom>
          <a:noFill/>
          <a:ln/>
        </p:spPr>
        <p:txBody>
          <a:bodyPr wrap="none" lIns="0" tIns="0" rIns="0" bIns="0" rtlCol="0" anchor="t"/>
          <a:lstStyle/>
          <a:p>
            <a:pPr marL="0" indent="0">
              <a:lnSpc>
                <a:spcPts val="5850"/>
              </a:lnSpc>
              <a:buNone/>
            </a:pPr>
            <a:r>
              <a:rPr lang="it-IT" sz="4400" b="1" dirty="0">
                <a:solidFill>
                  <a:srgbClr val="000000"/>
                </a:solidFill>
                <a:latin typeface="Petrona Bold" pitchFamily="34" charset="0"/>
                <a:ea typeface="Petrona Bold" pitchFamily="34" charset="-122"/>
              </a:rPr>
              <a:t>Procedure Assembly (4/4): norma</a:t>
            </a:r>
            <a:endParaRPr lang="it-IT" sz="4400" noProof="0" dirty="0"/>
          </a:p>
        </p:txBody>
      </p:sp>
      <p:sp>
        <p:nvSpPr>
          <p:cNvPr id="4" name="Rettangolo 3">
            <a:extLst>
              <a:ext uri="{FF2B5EF4-FFF2-40B4-BE49-F238E27FC236}">
                <a16:creationId xmlns:a16="http://schemas.microsoft.com/office/drawing/2014/main" id="{774B1BCD-ABED-3298-1C49-7A6683467E3C}"/>
              </a:ext>
            </a:extLst>
          </p:cNvPr>
          <p:cNvSpPr/>
          <p:nvPr/>
        </p:nvSpPr>
        <p:spPr>
          <a:xfrm>
            <a:off x="12490443" y="7255824"/>
            <a:ext cx="2078182" cy="855023"/>
          </a:xfrm>
          <a:prstGeom prst="rect">
            <a:avLst/>
          </a:prstGeom>
          <a:solidFill>
            <a:srgbClr val="FBFCFD"/>
          </a:solidFill>
          <a:ln>
            <a:solidFill>
              <a:srgbClr val="FBFC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noProof="0" dirty="0"/>
          </a:p>
        </p:txBody>
      </p:sp>
    </p:spTree>
    <p:extLst>
      <p:ext uri="{BB962C8B-B14F-4D97-AF65-F5344CB8AC3E}">
        <p14:creationId xmlns:p14="http://schemas.microsoft.com/office/powerpoint/2010/main" val="10091162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625</TotalTime>
  <Words>882</Words>
  <Application>Microsoft Office PowerPoint</Application>
  <PresentationFormat>Personalizzato</PresentationFormat>
  <Paragraphs>87</Paragraphs>
  <Slides>13</Slides>
  <Notes>8</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13</vt:i4>
      </vt:variant>
    </vt:vector>
  </HeadingPairs>
  <TitlesOfParts>
    <vt:vector size="17" baseType="lpstr">
      <vt:lpstr>Petrona Bold</vt:lpstr>
      <vt:lpstr>Inter</vt:lpstr>
      <vt:lpstr>Arial</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VITTORIO GALLICCHIO</cp:lastModifiedBy>
  <cp:revision>16</cp:revision>
  <dcterms:created xsi:type="dcterms:W3CDTF">2025-01-24T21:05:28Z</dcterms:created>
  <dcterms:modified xsi:type="dcterms:W3CDTF">2025-01-26T22:50:44Z</dcterms:modified>
</cp:coreProperties>
</file>